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63"/>
  </p:notesMasterIdLst>
  <p:handoutMasterIdLst>
    <p:handoutMasterId r:id="rId64"/>
  </p:handoutMasterIdLst>
  <p:sldIdLst>
    <p:sldId id="355" r:id="rId7"/>
    <p:sldId id="360" r:id="rId8"/>
    <p:sldId id="361" r:id="rId9"/>
    <p:sldId id="363" r:id="rId10"/>
    <p:sldId id="366" r:id="rId11"/>
    <p:sldId id="367" r:id="rId12"/>
    <p:sldId id="368" r:id="rId13"/>
    <p:sldId id="369" r:id="rId14"/>
    <p:sldId id="370" r:id="rId15"/>
    <p:sldId id="373" r:id="rId16"/>
    <p:sldId id="364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81" r:id="rId25"/>
    <p:sldId id="382" r:id="rId26"/>
    <p:sldId id="383" r:id="rId27"/>
    <p:sldId id="384" r:id="rId28"/>
    <p:sldId id="386" r:id="rId29"/>
    <p:sldId id="387" r:id="rId30"/>
    <p:sldId id="388" r:id="rId31"/>
    <p:sldId id="389" r:id="rId32"/>
    <p:sldId id="390" r:id="rId33"/>
    <p:sldId id="391" r:id="rId34"/>
    <p:sldId id="392" r:id="rId35"/>
    <p:sldId id="393" r:id="rId36"/>
    <p:sldId id="394" r:id="rId37"/>
    <p:sldId id="395" r:id="rId38"/>
    <p:sldId id="396" r:id="rId39"/>
    <p:sldId id="397" r:id="rId40"/>
    <p:sldId id="398" r:id="rId41"/>
    <p:sldId id="402" r:id="rId42"/>
    <p:sldId id="399" r:id="rId43"/>
    <p:sldId id="400" r:id="rId44"/>
    <p:sldId id="401" r:id="rId45"/>
    <p:sldId id="419" r:id="rId46"/>
    <p:sldId id="421" r:id="rId47"/>
    <p:sldId id="403" r:id="rId48"/>
    <p:sldId id="407" r:id="rId49"/>
    <p:sldId id="408" r:id="rId50"/>
    <p:sldId id="409" r:id="rId51"/>
    <p:sldId id="410" r:id="rId52"/>
    <p:sldId id="411" r:id="rId53"/>
    <p:sldId id="412" r:id="rId54"/>
    <p:sldId id="406" r:id="rId55"/>
    <p:sldId id="385" r:id="rId56"/>
    <p:sldId id="372" r:id="rId57"/>
    <p:sldId id="420" r:id="rId58"/>
    <p:sldId id="414" r:id="rId59"/>
    <p:sldId id="415" r:id="rId60"/>
    <p:sldId id="413" r:id="rId61"/>
    <p:sldId id="365" r:id="rId62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0000"/>
    <a:srgbClr val="9D9D9D"/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6261" autoAdjust="0"/>
  </p:normalViewPr>
  <p:slideViewPr>
    <p:cSldViewPr snapToGrid="0">
      <p:cViewPr varScale="1">
        <p:scale>
          <a:sx n="140" d="100"/>
          <a:sy n="140" d="100"/>
        </p:scale>
        <p:origin x="753" y="69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30/06/2023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30/06/2023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8009" y="33192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u="sng" baseline="0" noProof="0" dirty="0">
                <a:solidFill>
                  <a:srgbClr val="005293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2DEB91-30D3-A12F-64C9-D16BC68C1B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18009" y="1097007"/>
            <a:ext cx="8509000" cy="3690530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179388" indent="-179388">
              <a:defRPr/>
            </a:lvl2pPr>
            <a:lvl3pPr>
              <a:spcBef>
                <a:spcPts val="0"/>
              </a:spcBef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>
              <a:spcBef>
                <a:spcPts val="0"/>
              </a:spcBef>
              <a:defRPr sz="1200">
                <a:latin typeface="+mn-lt"/>
              </a:defRPr>
            </a:lvl4pPr>
            <a:lvl5pPr>
              <a:spcBef>
                <a:spcPts val="0"/>
              </a:spcBef>
              <a:defRPr sz="1100"/>
            </a:lvl5pPr>
          </a:lstStyle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L1</a:t>
            </a:r>
          </a:p>
          <a:p>
            <a:pPr lvl="2"/>
            <a:r>
              <a:rPr lang="en-US" dirty="0"/>
              <a:t>L2</a:t>
            </a:r>
          </a:p>
          <a:p>
            <a:pPr lvl="3"/>
            <a:r>
              <a:rPr lang="en-US" dirty="0"/>
              <a:t>L3</a:t>
            </a:r>
          </a:p>
          <a:p>
            <a:pPr lvl="4"/>
            <a:r>
              <a:rPr lang="en-US" dirty="0"/>
              <a:t>L4</a:t>
            </a:r>
          </a:p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Centr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8009" y="33192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u="sng" baseline="0" noProof="0" dirty="0">
                <a:solidFill>
                  <a:srgbClr val="005293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2DEB91-30D3-A12F-64C9-D16BC68C1B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18009" y="1097007"/>
            <a:ext cx="8509000" cy="1718039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179388" indent="-179388">
              <a:defRPr/>
            </a:lvl2pPr>
            <a:lvl3pPr>
              <a:spcBef>
                <a:spcPts val="0"/>
              </a:spcBef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>
              <a:spcBef>
                <a:spcPts val="0"/>
              </a:spcBef>
              <a:defRPr sz="1200">
                <a:latin typeface="+mn-lt"/>
              </a:defRPr>
            </a:lvl4pPr>
            <a:lvl5pPr>
              <a:spcBef>
                <a:spcPts val="0"/>
              </a:spcBef>
              <a:defRPr sz="1100"/>
            </a:lvl5pPr>
          </a:lstStyle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L1</a:t>
            </a:r>
          </a:p>
          <a:p>
            <a:pPr lvl="2"/>
            <a:r>
              <a:rPr lang="en-US" dirty="0"/>
              <a:t>L2</a:t>
            </a:r>
          </a:p>
          <a:p>
            <a:pPr lvl="3"/>
            <a:r>
              <a:rPr lang="en-US" dirty="0"/>
              <a:t>L3</a:t>
            </a:r>
          </a:p>
          <a:p>
            <a:pPr lvl="4"/>
            <a:r>
              <a:rPr lang="en-US" dirty="0"/>
              <a:t>L4</a:t>
            </a:r>
          </a:p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FE3A4-FB83-A848-5F3C-364AC26253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44750" y="3093541"/>
            <a:ext cx="4254500" cy="17180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3331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1 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8009" y="33192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u="sng" baseline="0" noProof="0" dirty="0">
                <a:solidFill>
                  <a:srgbClr val="005293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2DEB91-30D3-A12F-64C9-D16BC68C1B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18009" y="1097007"/>
            <a:ext cx="5240237" cy="3510916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179388" indent="-179388">
              <a:defRPr/>
            </a:lvl2pPr>
            <a:lvl3pPr>
              <a:spcBef>
                <a:spcPts val="0"/>
              </a:spcBef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>
              <a:spcBef>
                <a:spcPts val="0"/>
              </a:spcBef>
              <a:defRPr sz="1200">
                <a:latin typeface="+mn-lt"/>
              </a:defRPr>
            </a:lvl4pPr>
            <a:lvl5pPr>
              <a:spcBef>
                <a:spcPts val="0"/>
              </a:spcBef>
              <a:defRPr sz="1100"/>
            </a:lvl5pPr>
          </a:lstStyle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L1</a:t>
            </a:r>
          </a:p>
          <a:p>
            <a:pPr lvl="2"/>
            <a:r>
              <a:rPr lang="en-US" dirty="0"/>
              <a:t>L2</a:t>
            </a:r>
          </a:p>
          <a:p>
            <a:pPr lvl="3"/>
            <a:r>
              <a:rPr lang="en-US" dirty="0"/>
              <a:t>L3</a:t>
            </a:r>
          </a:p>
          <a:p>
            <a:pPr lvl="4"/>
            <a:r>
              <a:rPr lang="en-US" dirty="0"/>
              <a:t>L4</a:t>
            </a:r>
          </a:p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FE3A4-FB83-A848-5F3C-364AC26253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12974" y="1097007"/>
            <a:ext cx="2913017" cy="35109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982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8009" y="33192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u="sng" baseline="0" noProof="0" dirty="0">
                <a:solidFill>
                  <a:srgbClr val="005293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FE3A4-FB83-A848-5F3C-364AC26253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66705" y="1097006"/>
            <a:ext cx="4159285" cy="35435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4C09016-7246-276D-D15A-3FA354A041D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8009" y="1097006"/>
            <a:ext cx="4159285" cy="35435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542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School </a:t>
            </a:r>
            <a:r>
              <a:rPr lang="de-DE" sz="800" baseline="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Musterverfahren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12" r:id="rId2"/>
    <p:sldLayoutId id="2147483714" r:id="rId3"/>
    <p:sldLayoutId id="2147483713" r:id="rId4"/>
    <p:sldLayoutId id="2147483704" r:id="rId5"/>
    <p:sldLayoutId id="2147483657" r:id="rId6"/>
    <p:sldLayoutId id="2147483711" r:id="rId7"/>
    <p:sldLayoutId id="2147483703" r:id="rId8"/>
    <p:sldLayoutId id="2147483653" r:id="rId9"/>
    <p:sldLayoutId id="2147483656" r:id="rId10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7.jpeg"/><Relationship Id="rId4" Type="http://schemas.openxmlformats.org/officeDocument/2006/relationships/image" Target="../media/image110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quantumcomputing.stackexchange.com/questions/10235/explain-the-representation-of-the-cnot-gate-in-zx-calculus" TargetMode="External"/><Relationship Id="rId13" Type="http://schemas.openxmlformats.org/officeDocument/2006/relationships/hyperlink" Target="https://arxiv.org/pdf/1902.03178.pdf" TargetMode="External"/><Relationship Id="rId3" Type="http://schemas.openxmlformats.org/officeDocument/2006/relationships/hyperlink" Target="https://arxiv.org/pdf/1310.6813.pdf" TargetMode="External"/><Relationship Id="rId7" Type="http://schemas.openxmlformats.org/officeDocument/2006/relationships/hyperlink" Target="https://www.cs.ox.ac.uk/people/bob.coecke/ZX-lectures_JPG.pdf" TargetMode="External"/><Relationship Id="rId12" Type="http://schemas.openxmlformats.org/officeDocument/2006/relationships/hyperlink" Target="https://pennylane.ai/qml/demos/tutorial_zx_calculus" TargetMode="External"/><Relationship Id="rId2" Type="http://schemas.openxmlformats.org/officeDocument/2006/relationships/hyperlink" Target="https://quantum-journal.org/papers/q-2020-06-04-279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arxiv-vanity.com/papers/2303.08829/" TargetMode="External"/><Relationship Id="rId11" Type="http://schemas.openxmlformats.org/officeDocument/2006/relationships/hyperlink" Target="https://medium.com/quantinuum/how-zx-calculus-reveals-the-logic-and-processes-of-quantum-mechanics-to-everyone-944fc3bbbb2c" TargetMode="External"/><Relationship Id="rId5" Type="http://schemas.openxmlformats.org/officeDocument/2006/relationships/hyperlink" Target="https://commons.wikimedia.org/wiki/File:ZX-calculus_cNOT-example.svg" TargetMode="External"/><Relationship Id="rId10" Type="http://schemas.openxmlformats.org/officeDocument/2006/relationships/hyperlink" Target="https://arxiv.org/pdf/2012.13966.pdf" TargetMode="External"/><Relationship Id="rId4" Type="http://schemas.openxmlformats.org/officeDocument/2006/relationships/hyperlink" Target="https://zxcalculus.com/tutorial" TargetMode="External"/><Relationship Id="rId9" Type="http://schemas.openxmlformats.org/officeDocument/2006/relationships/hyperlink" Target="https://zxcalculus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7500" y="687883"/>
            <a:ext cx="8508999" cy="507368"/>
          </a:xfrm>
        </p:spPr>
        <p:txBody>
          <a:bodyPr/>
          <a:lstStyle/>
          <a:p>
            <a:pPr algn="ctr"/>
            <a:r>
              <a:rPr lang="de-DE" sz="3600" b="0" strike="noStrike" spc="-1" dirty="0">
                <a:solidFill>
                  <a:srgbClr val="005293"/>
                </a:solidFill>
                <a:latin typeface="Arial"/>
              </a:rPr>
              <a:t>ZX-</a:t>
            </a:r>
            <a:r>
              <a:rPr lang="de-DE" sz="3600" b="0" strike="noStrike" spc="-1" dirty="0" err="1">
                <a:solidFill>
                  <a:srgbClr val="005293"/>
                </a:solidFill>
                <a:latin typeface="Arial"/>
              </a:rPr>
              <a:t>Calculus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62306" y="4013569"/>
            <a:ext cx="8508999" cy="442048"/>
          </a:xfrm>
        </p:spPr>
        <p:txBody>
          <a:bodyPr/>
          <a:lstStyle/>
          <a:p>
            <a:pPr algn="ctr"/>
            <a:r>
              <a:rPr lang="de-DE" sz="1800" dirty="0"/>
              <a:t>Manuel Lerchner</a:t>
            </a:r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A88BFD98-8E0D-67F9-7DB8-0C9F94B3A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9722" y="1470055"/>
            <a:ext cx="5364555" cy="2268710"/>
          </a:xfrm>
          <a:prstGeom prst="rect">
            <a:avLst/>
          </a:prstGeom>
        </p:spPr>
      </p:pic>
      <p:sp>
        <p:nvSpPr>
          <p:cNvPr id="8" name="Rechteck 90">
            <a:extLst>
              <a:ext uri="{FF2B5EF4-FFF2-40B4-BE49-F238E27FC236}">
                <a16:creationId xmlns:a16="http://schemas.microsoft.com/office/drawing/2014/main" id="{C253D61A-9441-D575-0AF2-04428847087E}"/>
              </a:ext>
            </a:extLst>
          </p:cNvPr>
          <p:cNvSpPr/>
          <p:nvPr/>
        </p:nvSpPr>
        <p:spPr>
          <a:xfrm>
            <a:off x="3856140" y="4455617"/>
            <a:ext cx="1431720" cy="29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D9EEED4-9C4A-4F6B-99F7-A90D6DC8D79B}" type="datetime">
              <a:rPr lang="de-DE" sz="1600" b="0" strike="noStrike" spc="-1">
                <a:latin typeface="Arial"/>
              </a:rPr>
              <a:t>30.06.2023</a:t>
            </a:fld>
            <a:endParaRPr lang="de-DE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702FF72-925E-65CB-ADAE-FDC3185B2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T-Count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C53B8-D2EF-D373-5554-0821C757C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A4ED71-AB81-A0A8-00AD-00FC5DB3A29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Quantum computers are affected by noise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>
                <a:ea typeface="+mj-ea"/>
                <a:cs typeface="+mj-cs"/>
              </a:rPr>
              <a:t>Clifford+T</a:t>
            </a:r>
            <a:r>
              <a:rPr lang="en-US" sz="1800" dirty="0">
                <a:ea typeface="+mj-ea"/>
                <a:cs typeface="+mj-cs"/>
              </a:rPr>
              <a:t> Circuits can be made tolerant to noise (Error correcting codes)</a:t>
            </a:r>
          </a:p>
          <a:p>
            <a:pPr lvl="2"/>
            <a:r>
              <a:rPr lang="en-US" dirty="0"/>
              <a:t>Problem: Many new T-Gates need to be introduced</a:t>
            </a:r>
          </a:p>
          <a:p>
            <a:pPr lvl="2"/>
            <a:r>
              <a:rPr lang="en-US" dirty="0"/>
              <a:t>Difficult to simulate (Hardware Limits, high latency)</a:t>
            </a:r>
          </a:p>
          <a:p>
            <a:r>
              <a:rPr lang="en-US" dirty="0"/>
              <a:t>ZX-Calculus can simplify such circuits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27EC1A-EEDB-FD12-B2ED-6596C189AF02}"/>
              </a:ext>
            </a:extLst>
          </p:cNvPr>
          <p:cNvSpPr txBox="1"/>
          <p:nvPr/>
        </p:nvSpPr>
        <p:spPr>
          <a:xfrm>
            <a:off x="4426190" y="4647955"/>
            <a:ext cx="2977097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Decomposition of a Toffoli Gate: </a:t>
            </a:r>
            <a:r>
              <a:rPr lang="en-GB" sz="1200" dirty="0" err="1">
                <a:latin typeface="+mn-lt"/>
              </a:rPr>
              <a:t>TCount</a:t>
            </a:r>
            <a:r>
              <a:rPr lang="en-GB" sz="1200" dirty="0">
                <a:latin typeface="+mn-lt"/>
              </a:rPr>
              <a:t> = 7</a:t>
            </a:r>
          </a:p>
        </p:txBody>
      </p:sp>
      <p:pic>
        <p:nvPicPr>
          <p:cNvPr id="25" name="Picture 6" descr="Electronics 10 00703 g002">
            <a:extLst>
              <a:ext uri="{FF2B5EF4-FFF2-40B4-BE49-F238E27FC236}">
                <a16:creationId xmlns:a16="http://schemas.microsoft.com/office/drawing/2014/main" id="{C0F8AAA7-242A-2FDA-7524-D57333F374EB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712" y="3339067"/>
            <a:ext cx="5662575" cy="128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801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Circuit Compilation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81F3-B155-C0F2-85F1-01A5AB20F7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3821159"/>
          </a:xfrm>
        </p:spPr>
        <p:txBody>
          <a:bodyPr/>
          <a:lstStyle/>
          <a:p>
            <a:r>
              <a:rPr lang="en-US" dirty="0"/>
              <a:t>Circuits use many abstract gates</a:t>
            </a:r>
          </a:p>
          <a:p>
            <a:r>
              <a:rPr lang="en-US" dirty="0"/>
              <a:t>Problems of real quantum computers:</a:t>
            </a:r>
          </a:p>
          <a:p>
            <a:pPr lvl="2"/>
            <a:r>
              <a:rPr lang="en-US" dirty="0"/>
              <a:t>Limited set of gates</a:t>
            </a:r>
          </a:p>
          <a:p>
            <a:pPr lvl="2"/>
            <a:r>
              <a:rPr lang="en-US" dirty="0"/>
              <a:t>Limited connectivity between qubits</a:t>
            </a:r>
          </a:p>
          <a:p>
            <a:pPr lvl="2"/>
            <a:r>
              <a:rPr lang="en-US" dirty="0"/>
              <a:t>Noise</a:t>
            </a:r>
          </a:p>
          <a:p>
            <a:r>
              <a:rPr lang="en-US" dirty="0"/>
              <a:t>Special circuit transformations</a:t>
            </a:r>
          </a:p>
          <a:p>
            <a:pPr lvl="2"/>
            <a:r>
              <a:rPr lang="en-US" dirty="0"/>
              <a:t>To swap qubits, so they can be entangled</a:t>
            </a:r>
          </a:p>
          <a:p>
            <a:pPr lvl="2"/>
            <a:r>
              <a:rPr lang="en-US" dirty="0"/>
              <a:t>Reduce the depth of circuits (noise issues)</a:t>
            </a:r>
          </a:p>
          <a:p>
            <a:pPr lvl="2"/>
            <a:r>
              <a:rPr lang="en-US" dirty="0"/>
              <a:t>Allow only some sets of gates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ZX-Calculus can solve this</a:t>
            </a:r>
          </a:p>
          <a:p>
            <a:pPr lvl="2"/>
            <a:r>
              <a:rPr lang="en-US" dirty="0"/>
              <a:t>Can try to stick to those rules during the reconstruction phase</a:t>
            </a:r>
          </a:p>
        </p:txBody>
      </p:sp>
      <p:pic>
        <p:nvPicPr>
          <p:cNvPr id="7" name="Grafik 3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9108360E-44AA-0BB3-E9A3-05073D20768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986" y="1066028"/>
            <a:ext cx="4031006" cy="266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6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Background: Category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6344048" cy="3510916"/>
              </a:xfrm>
            </p:spPr>
            <p:txBody>
              <a:bodyPr/>
              <a:lstStyle/>
              <a:p>
                <a:r>
                  <a:rPr lang="en-US" sz="1800" dirty="0"/>
                  <a:t>Category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dirty="0"/>
                  <a:t>consists of </a:t>
                </a:r>
                <a:r>
                  <a:rPr lang="en-US" b="1" dirty="0"/>
                  <a:t>objects</a:t>
                </a:r>
                <a:r>
                  <a:rPr lang="en-US" dirty="0"/>
                  <a:t> and </a:t>
                </a:r>
                <a:r>
                  <a:rPr lang="en-US" b="1" dirty="0"/>
                  <a:t>arrows</a:t>
                </a:r>
                <a:r>
                  <a:rPr lang="en-US" dirty="0"/>
                  <a:t> (/morphisms)</a:t>
                </a:r>
              </a:p>
              <a:p>
                <a:pPr lvl="2"/>
                <a:r>
                  <a:rPr lang="en-US" dirty="0"/>
                  <a:t>Objects</a:t>
                </a:r>
                <a:r>
                  <a:rPr lang="en-US" sz="1400" dirty="0"/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Morphisms</a:t>
                </a:r>
                <a:r>
                  <a:rPr lang="en-US" sz="1400" dirty="0"/>
                  <a:t>: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Every object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has an identity function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Represent </a:t>
                </a:r>
                <a:r>
                  <a:rPr lang="en-US" i="1" dirty="0"/>
                  <a:t>loops</a:t>
                </a:r>
                <a:r>
                  <a:rPr lang="en-US" dirty="0"/>
                  <a:t> in the diagram</a:t>
                </a:r>
              </a:p>
              <a:p>
                <a:r>
                  <a:rPr lang="en-US" dirty="0"/>
                  <a:t>Naturally there exists an associative Composition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∘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Which is just the application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in a sequence</a:t>
                </a:r>
              </a:p>
              <a:p>
                <a:pPr lvl="2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Composition with 𝑖𝑑 does nothing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6344048" cy="3510916"/>
              </a:xfrm>
              <a:blipFill>
                <a:blip r:embed="rId2"/>
                <a:stretch>
                  <a:fillRect l="-576" b="-2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A05AB2-49D0-519D-94B8-41FEEE9ABEE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8627" y="1031964"/>
            <a:ext cx="1699378" cy="334082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56A8CF-805B-4918-09AD-40B9613188CA}"/>
                  </a:ext>
                </a:extLst>
              </p:cNvPr>
              <p:cNvSpPr txBox="1"/>
              <p:nvPr/>
            </p:nvSpPr>
            <p:spPr>
              <a:xfrm>
                <a:off x="6951282" y="4398917"/>
                <a:ext cx="16993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56A8CF-805B-4918-09AD-40B961318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282" y="4398917"/>
                <a:ext cx="1699378" cy="338554"/>
              </a:xfrm>
              <a:prstGeom prst="rect">
                <a:avLst/>
              </a:prstGeom>
              <a:blipFill>
                <a:blip r:embed="rId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49659-763F-BE01-1AEC-237EF4F36FB0}"/>
                  </a:ext>
                </a:extLst>
              </p:cNvPr>
              <p:cNvSpPr txBox="1"/>
              <p:nvPr/>
            </p:nvSpPr>
            <p:spPr>
              <a:xfrm>
                <a:off x="6855488" y="2485156"/>
                <a:ext cx="16993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49659-763F-BE01-1AEC-237EF4F36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488" y="2485156"/>
                <a:ext cx="169937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58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Extension: Monoidal Category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</p:spPr>
            <p:txBody>
              <a:bodyPr/>
              <a:lstStyle/>
              <a:p>
                <a:r>
                  <a:rPr lang="en-US" dirty="0"/>
                  <a:t>Extend a </a:t>
                </a:r>
                <a:r>
                  <a:rPr lang="en-US" sz="1800" dirty="0"/>
                  <a:t>Category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800" dirty="0"/>
                  <a:t>with:</a:t>
                </a:r>
                <a:endParaRPr lang="en-US" dirty="0"/>
              </a:p>
              <a:p>
                <a:pPr lvl="2"/>
                <a:r>
                  <a:rPr lang="en-US" dirty="0"/>
                  <a:t>An associative Bifunctor: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⊗: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 special object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𝑜𝑏𝑗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for all objects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</a:t>
                </a:r>
              </a:p>
              <a:p>
                <a:pPr lvl="2"/>
                <a:r>
                  <a:rPr lang="en-US" dirty="0"/>
                  <a:t>For the morphisms: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We can </a:t>
                </a:r>
                <a:r>
                  <a:rPr lang="en-US" i="1" dirty="0"/>
                  <a:t>apply</a:t>
                </a:r>
                <a:r>
                  <a:rPr lang="en-US" dirty="0"/>
                  <a:t> them in </a:t>
                </a:r>
                <a:r>
                  <a:rPr lang="en-US" i="1" dirty="0"/>
                  <a:t>parallel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i="1" dirty="0"/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So far: Very similar to regular circuit calculations</a:t>
                </a:r>
              </a:p>
              <a:p>
                <a:pPr lvl="2"/>
                <a:r>
                  <a:rPr lang="en-US" dirty="0"/>
                  <a:t>Matrix product for sequential gates</a:t>
                </a:r>
              </a:p>
              <a:p>
                <a:pPr lvl="2"/>
                <a:r>
                  <a:rPr lang="en-US" dirty="0"/>
                  <a:t>Tensor product for parallel gates</a:t>
                </a:r>
                <a:endParaRPr lang="en-US" sz="1600" dirty="0">
                  <a:ea typeface="+mj-ea"/>
                  <a:cs typeface="+mj-cs"/>
                </a:endParaRPr>
              </a:p>
              <a:p>
                <a:pPr lvl="1"/>
                <a:endParaRPr lang="en-US" i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  <a:blipFill>
                <a:blip r:embed="rId2"/>
                <a:stretch>
                  <a:fillRect l="-6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EADD336-A195-C9A9-AEFB-5F61A293F28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3640" y="2715106"/>
            <a:ext cx="3111235" cy="1887384"/>
          </a:xfr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4689054-D3F5-D9B2-4D0D-FC1A36C31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3721" y="769423"/>
            <a:ext cx="2471075" cy="16430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B211F8-86D4-2004-3ABF-90D894CD7670}"/>
                  </a:ext>
                </a:extLst>
              </p:cNvPr>
              <p:cNvSpPr txBox="1"/>
              <p:nvPr/>
            </p:nvSpPr>
            <p:spPr>
              <a:xfrm>
                <a:off x="6026769" y="1338674"/>
                <a:ext cx="17999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B211F8-86D4-2004-3ABF-90D894CD7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769" y="1338674"/>
                <a:ext cx="179991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4FEE86-8F26-1D90-0286-F5FAB455CDCB}"/>
                  </a:ext>
                </a:extLst>
              </p:cNvPr>
              <p:cNvSpPr txBox="1"/>
              <p:nvPr/>
            </p:nvSpPr>
            <p:spPr>
              <a:xfrm>
                <a:off x="7026077" y="1324530"/>
                <a:ext cx="17999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4FEE86-8F26-1D90-0286-F5FAB455C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077" y="1324530"/>
                <a:ext cx="179991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9B9D91-D98F-8EE9-5072-22C57352A322}"/>
                  </a:ext>
                </a:extLst>
              </p:cNvPr>
              <p:cNvSpPr txBox="1"/>
              <p:nvPr/>
            </p:nvSpPr>
            <p:spPr>
              <a:xfrm>
                <a:off x="6375428" y="3444148"/>
                <a:ext cx="16993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9B9D91-D98F-8EE9-5072-22C57352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28" y="3444148"/>
                <a:ext cx="1699378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753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Special morphisms in Monoidal Categories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</p:spPr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Preparing States: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>
                        <a:latin typeface="Cambria Math" panose="02040503050406030204" pitchFamily="18" charset="0"/>
                      </a:rPr>
                      <m:t>𝜈</m:t>
                    </m:r>
                    <m:r>
                      <a:rPr lang="de-DE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(</a:t>
                </a:r>
                <a:r>
                  <a:rPr lang="en-GB" dirty="0" err="1"/>
                  <a:t>Ket</a:t>
                </a:r>
                <a:r>
                  <a:rPr lang="en-GB" dirty="0"/>
                  <a:t>)</a:t>
                </a:r>
              </a:p>
              <a:p>
                <a:pPr lvl="2"/>
                <a:r>
                  <a:rPr lang="en-GB" dirty="0"/>
                  <a:t>Creates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out of nothing</a:t>
                </a:r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sz="1800" dirty="0">
                    <a:ea typeface="+mj-ea"/>
                    <a:cs typeface="+mj-cs"/>
                  </a:rPr>
                  <a:t>Erasing States: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de-DE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de-DE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dirty="0"/>
                  <a:t> (Bra)</a:t>
                </a:r>
              </a:p>
              <a:p>
                <a:pPr lvl="2"/>
                <a:r>
                  <a:rPr lang="en-GB" dirty="0"/>
                  <a:t>Deletes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dirty="0"/>
              </a:p>
              <a:p>
                <a:endParaRPr lang="en-GB" sz="2000" dirty="0">
                  <a:ea typeface="+mj-ea"/>
                  <a:cs typeface="+mj-cs"/>
                </a:endParaRPr>
              </a:p>
              <a:p>
                <a:pPr lvl="1"/>
                <a:endParaRPr lang="en-GB" dirty="0"/>
              </a:p>
              <a:p>
                <a:pPr marL="176213" lvl="2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  <a:blipFill>
                <a:blip r:embed="rId2"/>
                <a:stretch>
                  <a:fillRect l="-6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C5AB14-9A31-7F1D-16D6-AA2B5092E6D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5061" y="1192687"/>
            <a:ext cx="2073728" cy="3052341"/>
          </a:xfrm>
        </p:spPr>
      </p:pic>
    </p:spTree>
    <p:extLst>
      <p:ext uri="{BB962C8B-B14F-4D97-AF65-F5344CB8AC3E}">
        <p14:creationId xmlns:p14="http://schemas.microsoft.com/office/powerpoint/2010/main" val="1752878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Extension: Symmetric Monoidal Category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</p:spPr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Extend a Monoidal Category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𝒞</m:t>
                    </m:r>
                  </m:oMath>
                </a14:m>
                <a:r>
                  <a:rPr lang="en-US" sz="1800" dirty="0">
                    <a:ea typeface="+mj-ea"/>
                    <a:cs typeface="+mj-cs"/>
                  </a:rPr>
                  <a:t> with:</a:t>
                </a:r>
              </a:p>
              <a:p>
                <a:pPr lvl="2"/>
                <a:r>
                  <a:rPr lang="en-US" dirty="0"/>
                  <a:t>Special tensor product: Swap isomorphism</a:t>
                </a:r>
                <a:endParaRPr lang="de-DE" sz="1400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𝑜𝑏𝑗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𝒞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Some other rules must hold:</a:t>
                </a:r>
              </a:p>
              <a:p>
                <a:pPr lvl="2"/>
                <a:r>
                  <a:rPr lang="en-US" dirty="0"/>
                  <a:t>“Push through” rule</a:t>
                </a:r>
              </a:p>
              <a:p>
                <a:pPr lvl="2"/>
                <a:r>
                  <a:rPr lang="en-US" dirty="0"/>
                  <a:t>“Double Swap = Identity” rule</a:t>
                </a:r>
              </a:p>
              <a:p>
                <a:pPr lvl="1"/>
                <a:endParaRPr lang="en-US" i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  <a:blipFill>
                <a:blip r:embed="rId2"/>
                <a:stretch>
                  <a:fillRect l="-6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B211F8-86D4-2004-3ABF-90D894CD7670}"/>
                  </a:ext>
                </a:extLst>
              </p:cNvPr>
              <p:cNvSpPr txBox="1"/>
              <p:nvPr/>
            </p:nvSpPr>
            <p:spPr>
              <a:xfrm>
                <a:off x="6584881" y="1506857"/>
                <a:ext cx="17999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B211F8-86D4-2004-3ABF-90D894CD7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881" y="1506857"/>
                <a:ext cx="1799914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>
            <a:extLst>
              <a:ext uri="{FF2B5EF4-FFF2-40B4-BE49-F238E27FC236}">
                <a16:creationId xmlns:a16="http://schemas.microsoft.com/office/drawing/2014/main" id="{DEEBB37B-5FA6-7173-8920-D6B868E35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0038" y="2712192"/>
            <a:ext cx="1209765" cy="209938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9B899B1-D8F6-6079-07E9-8CF592F45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7323" y="859177"/>
            <a:ext cx="2262489" cy="16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57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Extension: Compact Monoidal Category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240237" cy="3757978"/>
              </a:xfrm>
            </p:spPr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If a monoidal category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𝒞</m:t>
                    </m:r>
                  </m:oMath>
                </a14:m>
                <a:r>
                  <a:rPr lang="en-US" sz="1800" dirty="0">
                    <a:ea typeface="+mj-ea"/>
                    <a:cs typeface="+mj-cs"/>
                  </a:rPr>
                  <a:t> has:</a:t>
                </a:r>
              </a:p>
              <a:p>
                <a:pPr lvl="2"/>
                <a:r>
                  <a:rPr lang="en-US" dirty="0"/>
                  <a:t>A dual object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for every object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𝑜𝑏𝑗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Special morphisms:</a:t>
                </a:r>
              </a:p>
              <a:p>
                <a:pPr lvl="3"/>
                <a:r>
                  <a:rPr lang="en-US" i="1" dirty="0"/>
                  <a:t>Unit: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dirty="0"/>
              </a:p>
              <a:p>
                <a:pPr lvl="3"/>
                <a:r>
                  <a:rPr lang="de-DE" sz="1200" i="1" dirty="0" err="1"/>
                  <a:t>Counit</a:t>
                </a:r>
                <a:r>
                  <a:rPr lang="de-DE" i="1" dirty="0"/>
                  <a:t>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sz="1100" b="0" i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⊗</m:t>
                    </m:r>
                    <m:sSup>
                      <m:sSup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The combining rule must hold:</a:t>
                </a:r>
              </a:p>
              <a:p>
                <a:pPr lvl="2"/>
                <a:r>
                  <a:rPr lang="en-US" dirty="0"/>
                  <a:t>Meaning: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𝑜𝑏𝑗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</m:d>
                  </m:oMath>
                </a14:m>
                <a:endParaRPr lang="de-DE" b="0" dirty="0"/>
              </a:p>
              <a:p>
                <a:pPr lvl="2"/>
                <a:r>
                  <a:rPr lang="de-DE" dirty="0"/>
                  <a:t>„Push </a:t>
                </a:r>
                <a:r>
                  <a:rPr lang="de-DE" dirty="0" err="1"/>
                  <a:t>through</a:t>
                </a:r>
                <a:r>
                  <a:rPr lang="de-DE" dirty="0"/>
                  <a:t>“ </a:t>
                </a:r>
                <a:r>
                  <a:rPr lang="de-DE" dirty="0" err="1"/>
                  <a:t>rule</a:t>
                </a:r>
                <a:r>
                  <a:rPr lang="de-DE" dirty="0"/>
                  <a:t> also </a:t>
                </a:r>
                <a:r>
                  <a:rPr lang="de-DE" dirty="0" err="1"/>
                  <a:t>holds</a:t>
                </a:r>
                <a:endParaRPr lang="de-DE" b="0" dirty="0"/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Why do all this mathematical mess?</a:t>
                </a:r>
              </a:p>
              <a:p>
                <a:pPr lvl="2"/>
                <a:r>
                  <a:rPr lang="en-US" dirty="0"/>
                  <a:t>It can just be seen graphically!</a:t>
                </a:r>
              </a:p>
              <a:p>
                <a:pPr lvl="2"/>
                <a:r>
                  <a:rPr lang="en-US" dirty="0"/>
                  <a:t>Just follow the lines</a:t>
                </a:r>
              </a:p>
              <a:p>
                <a:pPr lvl="2"/>
                <a:r>
                  <a:rPr lang="en-US" dirty="0"/>
                  <a:t>“Only Topology Matters”</a:t>
                </a:r>
              </a:p>
              <a:p>
                <a:pPr lvl="2"/>
                <a:endParaRPr lang="en-US" dirty="0"/>
              </a:p>
              <a:p>
                <a:pPr marL="0" lvl="1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240237" cy="3757978"/>
              </a:xfrm>
              <a:blipFill>
                <a:blip r:embed="rId2"/>
                <a:stretch>
                  <a:fillRect l="-698" b="-2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6CD25C-8646-5174-D17C-AF756BBA6BA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1630" y="1542838"/>
            <a:ext cx="3361667" cy="95277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7CB318-4EB9-E411-F920-1F0F41E70A88}"/>
                  </a:ext>
                </a:extLst>
              </p:cNvPr>
              <p:cNvSpPr txBox="1"/>
              <p:nvPr/>
            </p:nvSpPr>
            <p:spPr>
              <a:xfrm>
                <a:off x="6043288" y="875688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140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 sz="140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sz="140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de-DE" sz="1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7CB318-4EB9-E411-F920-1F0F41E70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288" y="875688"/>
                <a:ext cx="4572000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460AA4-2B02-A1C5-DAD1-A8D1CECD7B73}"/>
                  </a:ext>
                </a:extLst>
              </p:cNvPr>
              <p:cNvSpPr txBox="1"/>
              <p:nvPr/>
            </p:nvSpPr>
            <p:spPr>
              <a:xfrm>
                <a:off x="4215752" y="876048"/>
                <a:ext cx="29359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1400" b="0" i="0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⊗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460AA4-2B02-A1C5-DAD1-A8D1CECD7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52" y="876048"/>
                <a:ext cx="2935924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C18885-6F2C-113E-4D16-770123473658}"/>
                  </a:ext>
                </a:extLst>
              </p:cNvPr>
              <p:cNvSpPr txBox="1"/>
              <p:nvPr/>
            </p:nvSpPr>
            <p:spPr>
              <a:xfrm>
                <a:off x="4269147" y="1235061"/>
                <a:ext cx="53078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C18885-6F2C-113E-4D16-770123473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47" y="1235061"/>
                <a:ext cx="530785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0167CB-628A-F10C-7957-515F9847D508}"/>
                  </a:ext>
                </a:extLst>
              </p:cNvPr>
              <p:cNvSpPr txBox="1"/>
              <p:nvPr/>
            </p:nvSpPr>
            <p:spPr>
              <a:xfrm>
                <a:off x="3021430" y="1259965"/>
                <a:ext cx="53078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0167CB-628A-F10C-7957-515F9847D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430" y="1259965"/>
                <a:ext cx="530785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FDB9EB-C245-889F-74BE-152F59DE5D99}"/>
                  </a:ext>
                </a:extLst>
              </p:cNvPr>
              <p:cNvSpPr txBox="1"/>
              <p:nvPr/>
            </p:nvSpPr>
            <p:spPr>
              <a:xfrm>
                <a:off x="6143962" y="2210326"/>
                <a:ext cx="53078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FDB9EB-C245-889F-74BE-152F59DE5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962" y="2210326"/>
                <a:ext cx="530785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C4369D-D157-4569-2C92-8370D8E06FD1}"/>
                  </a:ext>
                </a:extLst>
              </p:cNvPr>
              <p:cNvSpPr txBox="1"/>
              <p:nvPr/>
            </p:nvSpPr>
            <p:spPr>
              <a:xfrm>
                <a:off x="4999999" y="2202418"/>
                <a:ext cx="53078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C4369D-D157-4569-2C92-8370D8E06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999" y="2202418"/>
                <a:ext cx="530785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D2A31AA3-E677-E9F2-3481-48BE78C642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7096" y="2988057"/>
            <a:ext cx="2830734" cy="1608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D63FD4-BE34-04AA-FC7B-690F550FC9CC}"/>
                  </a:ext>
                </a:extLst>
              </p:cNvPr>
              <p:cNvSpPr txBox="1"/>
              <p:nvPr/>
            </p:nvSpPr>
            <p:spPr>
              <a:xfrm>
                <a:off x="4861707" y="2939611"/>
                <a:ext cx="23631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D63FD4-BE34-04AA-FC7B-690F550FC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707" y="2939611"/>
                <a:ext cx="236316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C4C210-0276-93BE-4E83-832183360257}"/>
                  </a:ext>
                </a:extLst>
              </p:cNvPr>
              <p:cNvSpPr txBox="1"/>
              <p:nvPr/>
            </p:nvSpPr>
            <p:spPr>
              <a:xfrm>
                <a:off x="4937631" y="4221538"/>
                <a:ext cx="5726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C4C210-0276-93BE-4E83-832183360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631" y="4221538"/>
                <a:ext cx="572668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CEE7D3-14D0-D7DA-A192-DBBFC4E3FD72}"/>
                  </a:ext>
                </a:extLst>
              </p:cNvPr>
              <p:cNvSpPr txBox="1"/>
              <p:nvPr/>
            </p:nvSpPr>
            <p:spPr>
              <a:xfrm>
                <a:off x="5297975" y="3581312"/>
                <a:ext cx="5726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CEE7D3-14D0-D7DA-A192-DBBFC4E3F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975" y="3581312"/>
                <a:ext cx="572668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F72D19-5E0F-8B65-D00F-7AFAB7C164D3}"/>
                  </a:ext>
                </a:extLst>
              </p:cNvPr>
              <p:cNvSpPr txBox="1"/>
              <p:nvPr/>
            </p:nvSpPr>
            <p:spPr>
              <a:xfrm>
                <a:off x="5725140" y="2911917"/>
                <a:ext cx="5726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F72D19-5E0F-8B65-D00F-7AFAB7C16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140" y="2911917"/>
                <a:ext cx="572668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5DD3A0-547F-5142-BC20-F74692FF7555}"/>
                  </a:ext>
                </a:extLst>
              </p:cNvPr>
              <p:cNvSpPr txBox="1"/>
              <p:nvPr/>
            </p:nvSpPr>
            <p:spPr>
              <a:xfrm>
                <a:off x="5701779" y="4166150"/>
                <a:ext cx="5726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5DD3A0-547F-5142-BC20-F74692FF7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779" y="4166150"/>
                <a:ext cx="572668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814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7F48-4EFD-6B45-E308-9ECEBF4E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A5CDD-70AA-E7FE-20FC-56DC7DDE47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5228F5-B628-B744-EF5D-6544FFED6A88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Concrete Category: </a:t>
                </a:r>
                <a:r>
                  <a:rPr lang="en-US" sz="1800" b="1" dirty="0" err="1">
                    <a:ea typeface="+mj-ea"/>
                    <a:cs typeface="+mj-cs"/>
                  </a:rPr>
                  <a:t>FDHilb</a:t>
                </a:r>
                <a:endParaRPr lang="en-US" sz="1800" b="1" dirty="0">
                  <a:ea typeface="+mj-ea"/>
                  <a:cs typeface="+mj-cs"/>
                </a:endParaRPr>
              </a:p>
              <a:p>
                <a:pPr lvl="2"/>
                <a:r>
                  <a:rPr lang="en-US" dirty="0"/>
                  <a:t>Objects: Hilbert Spaces / (Vector Spaces)</a:t>
                </a:r>
              </a:p>
              <a:p>
                <a:pPr lvl="3"/>
                <a:r>
                  <a:rPr lang="de-DE" dirty="0"/>
                  <a:t>Concrete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ℂ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  <a:p>
                <a:pPr lvl="2"/>
                <a:r>
                  <a:rPr lang="en-US" dirty="0"/>
                  <a:t>Morphisms: Linear Maps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050" dirty="0"/>
              </a:p>
              <a:p>
                <a:pPr lvl="2"/>
                <a:r>
                  <a:rPr lang="en-US" dirty="0"/>
                  <a:t>Tensor Product: Kronecker Product</a:t>
                </a:r>
              </a:p>
              <a:p>
                <a:pPr lvl="2"/>
                <a:r>
                  <a:rPr lang="en-US" dirty="0"/>
                  <a:t>Composition: Matrix Product</a:t>
                </a:r>
              </a:p>
              <a:p>
                <a:r>
                  <a:rPr lang="en-GB" dirty="0"/>
                  <a:t>Skeleton of Entanglement Circuit</a:t>
                </a:r>
              </a:p>
              <a:p>
                <a:pPr marL="519113" lvl="2" indent="-250825">
                  <a:buFont typeface="+mj-lt"/>
                  <a:buAutoNum type="arabicPeriod"/>
                </a:pPr>
                <a:r>
                  <a:rPr lang="en-GB" dirty="0"/>
                  <a:t>Create two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GB" dirty="0"/>
                  <a:t> States</a:t>
                </a:r>
              </a:p>
              <a:p>
                <a:pPr marL="519113" lvl="2" indent="-250825">
                  <a:buFont typeface="+mj-lt"/>
                  <a:buAutoNum type="arabicPeriod"/>
                </a:pPr>
                <a:r>
                  <a:rPr lang="en-GB" dirty="0"/>
                  <a:t>Apply Hadamard</a:t>
                </a:r>
              </a:p>
              <a:p>
                <a:pPr marL="519113" lvl="2" indent="-250825">
                  <a:buFont typeface="+mj-lt"/>
                  <a:buAutoNum type="arabicPeriod"/>
                </a:pPr>
                <a:r>
                  <a:rPr lang="en-GB" dirty="0"/>
                  <a:t>Apply CNOT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5228F5-B628-B744-EF5D-6544FFED6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F93238-1A8B-845B-A4FF-96FF192E6497}"/>
                  </a:ext>
                </a:extLst>
              </p:cNvPr>
              <p:cNvSpPr txBox="1"/>
              <p:nvPr/>
            </p:nvSpPr>
            <p:spPr>
              <a:xfrm>
                <a:off x="5101917" y="1153819"/>
                <a:ext cx="1047723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F93238-1A8B-845B-A4FF-96FF192E6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917" y="1153819"/>
                <a:ext cx="1047723" cy="280718"/>
              </a:xfrm>
              <a:prstGeom prst="rect">
                <a:avLst/>
              </a:prstGeom>
              <a:blipFill>
                <a:blip r:embed="rId3"/>
                <a:stretch>
                  <a:fillRect r="-4070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CCEC5BE-E8E0-A0B2-C432-D4B42ED227E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7662" y="1034752"/>
            <a:ext cx="1462700" cy="384635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598FDD-68B0-8A41-9E29-2E151F8DF5F4}"/>
                  </a:ext>
                </a:extLst>
              </p:cNvPr>
              <p:cNvSpPr txBox="1"/>
              <p:nvPr/>
            </p:nvSpPr>
            <p:spPr>
              <a:xfrm>
                <a:off x="4417448" y="3204515"/>
                <a:ext cx="1950214" cy="245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GB" sz="1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598FDD-68B0-8A41-9E29-2E151F8DF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448" y="3204515"/>
                <a:ext cx="1950214" cy="245580"/>
              </a:xfrm>
              <a:prstGeom prst="rect">
                <a:avLst/>
              </a:prstGeom>
              <a:blipFill>
                <a:blip r:embed="rId6"/>
                <a:stretch>
                  <a:fillRect l="-1250" r="-2188" b="-2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DFD224-E358-AF6A-C016-C54B81AD88C7}"/>
                  </a:ext>
                </a:extLst>
              </p:cNvPr>
              <p:cNvSpPr txBox="1"/>
              <p:nvPr/>
            </p:nvSpPr>
            <p:spPr>
              <a:xfrm>
                <a:off x="7899284" y="2291032"/>
                <a:ext cx="1010725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DFD224-E358-AF6A-C016-C54B81AD8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284" y="2291032"/>
                <a:ext cx="1010725" cy="280718"/>
              </a:xfrm>
              <a:prstGeom prst="rect">
                <a:avLst/>
              </a:prstGeom>
              <a:blipFill>
                <a:blip r:embed="rId7"/>
                <a:stretch>
                  <a:fillRect l="-4217" r="-4217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534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BED7C-18D4-6C1A-AB39-FECF6057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ZX-Notation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71C8F5-529C-BD55-D577-92BA66D99B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F5769-1DE2-3203-6D82-84748346DB1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8" y="1097007"/>
            <a:ext cx="5601707" cy="3510916"/>
          </a:xfrm>
        </p:spPr>
        <p:txBody>
          <a:bodyPr/>
          <a:lstStyle/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Main idea of ZX-Calculus </a:t>
            </a:r>
          </a:p>
          <a:p>
            <a:pPr lvl="2"/>
            <a:r>
              <a:rPr lang="en-US" dirty="0"/>
              <a:t>Represent quantum circuits visually as a network of morphisms</a:t>
            </a:r>
          </a:p>
          <a:p>
            <a:pPr lvl="2"/>
            <a:r>
              <a:rPr lang="en-US" dirty="0"/>
              <a:t>Apply simplifications on the network</a:t>
            </a:r>
          </a:p>
          <a:p>
            <a:pPr lvl="2"/>
            <a:r>
              <a:rPr lang="en-US" dirty="0"/>
              <a:t>“Only topology Matters”</a:t>
            </a:r>
          </a:p>
          <a:p>
            <a:pPr lvl="3"/>
            <a:r>
              <a:rPr lang="en-US" dirty="0"/>
              <a:t>If it looks like the same graph, it’s the same thing</a:t>
            </a:r>
          </a:p>
          <a:p>
            <a:pPr lvl="3"/>
            <a:r>
              <a:rPr lang="en-US" dirty="0"/>
              <a:t>Guaranteed by the rules of the underlying Category</a:t>
            </a:r>
            <a:endParaRPr lang="en-US" sz="1050" dirty="0"/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The circuit consists of the </a:t>
            </a:r>
            <a:r>
              <a:rPr lang="en-US" sz="1800" i="1" dirty="0">
                <a:ea typeface="+mj-ea"/>
                <a:cs typeface="+mj-cs"/>
              </a:rPr>
              <a:t>atoms</a:t>
            </a:r>
            <a:r>
              <a:rPr lang="en-US" sz="1800" dirty="0">
                <a:ea typeface="+mj-ea"/>
                <a:cs typeface="+mj-cs"/>
              </a:rPr>
              <a:t> of logic gates</a:t>
            </a:r>
          </a:p>
          <a:p>
            <a:pPr lvl="2"/>
            <a:r>
              <a:rPr lang="en-US" dirty="0"/>
              <a:t>We represent these atoms using spiders</a:t>
            </a:r>
            <a:endParaRPr lang="en-GB" dirty="0"/>
          </a:p>
          <a:p>
            <a:pPr lvl="2"/>
            <a:r>
              <a:rPr lang="en-GB" dirty="0"/>
              <a:t>Spiders represent the morphisms from before</a:t>
            </a:r>
            <a:endParaRPr lang="en-US" dirty="0"/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15544C7A-9BD6-A578-324D-20B111E3948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38" r="7544"/>
          <a:stretch/>
        </p:blipFill>
        <p:spPr>
          <a:xfrm>
            <a:off x="5604682" y="898655"/>
            <a:ext cx="3454409" cy="167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50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GB" dirty="0"/>
                  <a:t>Spiders are the nodes in the graph</a:t>
                </a:r>
              </a:p>
              <a:p>
                <a:pPr lvl="2"/>
                <a:r>
                  <a:rPr lang="en-GB" dirty="0"/>
                  <a:t>Arbitrary number of inputs/outputs</a:t>
                </a:r>
              </a:p>
              <a:p>
                <a:pPr lvl="2"/>
                <a:r>
                  <a:rPr lang="en-GB" dirty="0"/>
                  <a:t>Represent linear maps</a:t>
                </a:r>
              </a:p>
              <a:p>
                <a:r>
                  <a:rPr lang="en-GB" dirty="0"/>
                  <a:t>Spider variations:</a:t>
                </a:r>
              </a:p>
              <a:p>
                <a:pPr lvl="2"/>
                <a:r>
                  <a:rPr lang="en-GB" dirty="0"/>
                  <a:t>Green </a:t>
                </a:r>
              </a:p>
              <a:p>
                <a:pPr lvl="3"/>
                <a:r>
                  <a:rPr lang="en-GB" dirty="0"/>
                  <a:t>Defined using </a:t>
                </a:r>
                <a:r>
                  <a:rPr lang="en-GB" dirty="0" err="1"/>
                  <a:t>eigenbasis</a:t>
                </a:r>
                <a:r>
                  <a:rPr lang="en-GB" dirty="0"/>
                  <a:t>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 dirty="0"/>
                  <a:t> matrix</a:t>
                </a:r>
              </a:p>
              <a:p>
                <a:pPr lvl="2"/>
                <a:r>
                  <a:rPr lang="en-GB" dirty="0"/>
                  <a:t>Red</a:t>
                </a:r>
              </a:p>
              <a:p>
                <a:pPr lvl="3"/>
                <a:r>
                  <a:rPr lang="en-GB" dirty="0"/>
                  <a:t>Defined using </a:t>
                </a:r>
                <a:r>
                  <a:rPr lang="en-GB" dirty="0" err="1"/>
                  <a:t>eigenbasis</a:t>
                </a:r>
                <a:r>
                  <a:rPr lang="en-GB" dirty="0"/>
                  <a:t>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 matrix</a:t>
                </a:r>
              </a:p>
              <a:p>
                <a:pPr lvl="2"/>
                <a:r>
                  <a:rPr lang="en-GB" dirty="0"/>
                  <a:t>Can have a phase angle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GB" sz="16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>
            <a:extLst>
              <a:ext uri="{FF2B5EF4-FFF2-40B4-BE49-F238E27FC236}">
                <a16:creationId xmlns:a16="http://schemas.microsoft.com/office/drawing/2014/main" id="{E6B1BE2D-E595-5994-3982-6A96DC917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3" b="35035"/>
          <a:stretch/>
        </p:blipFill>
        <p:spPr bwMode="auto">
          <a:xfrm>
            <a:off x="6270017" y="2691428"/>
            <a:ext cx="2269355" cy="186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C1109F-31F9-197C-75E3-473170A151B0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" t="-147" r="63490" b="33859"/>
          <a:stretch/>
        </p:blipFill>
        <p:spPr bwMode="auto">
          <a:xfrm>
            <a:off x="6374789" y="662139"/>
            <a:ext cx="2059809" cy="193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28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EFD9-911C-ACEF-7032-6E078789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ZX-Calculus?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5323E2-AD87-179C-7F82-900F6FECB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885D0-D021-E9A7-D6B3-AA4A84F67B4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 graphical language extending circuit diagrams</a:t>
            </a:r>
          </a:p>
          <a:p>
            <a:pPr lvl="2"/>
            <a:r>
              <a:rPr lang="en-US" dirty="0"/>
              <a:t>Allows breaking up logic gates into smaller </a:t>
            </a:r>
            <a:r>
              <a:rPr lang="en-US" i="1" dirty="0"/>
              <a:t>atoms</a:t>
            </a:r>
          </a:p>
          <a:p>
            <a:pPr lvl="2"/>
            <a:r>
              <a:rPr lang="en-US" dirty="0"/>
              <a:t>The resulting graph is a </a:t>
            </a:r>
            <a:r>
              <a:rPr lang="en-US" i="1" dirty="0"/>
              <a:t>low-level</a:t>
            </a:r>
            <a:r>
              <a:rPr lang="en-US" dirty="0"/>
              <a:t> representation of the circuit</a:t>
            </a:r>
          </a:p>
          <a:p>
            <a:r>
              <a:rPr lang="en-US" dirty="0"/>
              <a:t>Using transformations on those atoms, we can visually deduce:</a:t>
            </a:r>
          </a:p>
          <a:p>
            <a:pPr lvl="2"/>
            <a:r>
              <a:rPr lang="en-US" dirty="0"/>
              <a:t>Properties of circuits</a:t>
            </a:r>
          </a:p>
          <a:p>
            <a:pPr lvl="2"/>
            <a:r>
              <a:rPr lang="en-US" dirty="0"/>
              <a:t>Entangled states</a:t>
            </a:r>
          </a:p>
          <a:p>
            <a:pPr lvl="2"/>
            <a:r>
              <a:rPr lang="en-US" dirty="0"/>
              <a:t>How quantum protocols work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880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Spiders as linear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10" y="1097007"/>
                <a:ext cx="5498228" cy="3510916"/>
              </a:xfrm>
            </p:spPr>
            <p:txBody>
              <a:bodyPr/>
              <a:lstStyle/>
              <a:p>
                <a:r>
                  <a:rPr lang="en-US" sz="1800" dirty="0"/>
                  <a:t>Each spider is a linear map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en-GB" sz="100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𝑅𝑒𝑑𝑆𝑝𝑖𝑑𝑒𝑟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=</m:t>
                    </m:r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|+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+⟩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⟨+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+|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en-US" sz="1000" dirty="0"/>
              </a:p>
              <a:p>
                <a:r>
                  <a:rPr lang="en-US" sz="1800" dirty="0"/>
                  <a:t>Example Spider: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0" smtClean="0">
                                <a:latin typeface="Cambria Math" panose="02040503050406030204" pitchFamily="18" charset="0"/>
                              </a:rPr>
                              <m:t> 3</m:t>
                            </m:r>
                          </m:e>
                        </m:d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 represents a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=8×32</m:t>
                    </m:r>
                  </m:oMath>
                </a14:m>
                <a:r>
                  <a:rPr lang="en-US" dirty="0"/>
                  <a:t> matrix</a:t>
                </a:r>
                <a:endParaRPr lang="en-US" sz="1200" dirty="0"/>
              </a:p>
              <a:p>
                <a:pPr lvl="3"/>
                <a:r>
                  <a:rPr lang="en-US" dirty="0"/>
                  <a:t>Not unitary</a:t>
                </a:r>
              </a:p>
              <a:p>
                <a:pPr lvl="3"/>
                <a:r>
                  <a:rPr lang="en-US" dirty="0"/>
                  <a:t>Not even square</a:t>
                </a:r>
              </a:p>
              <a:p>
                <a:pPr lvl="2"/>
                <a:r>
                  <a:rPr lang="en-US" dirty="0"/>
                  <a:t>Spiders extend circuits into non-dimensional matrices</a:t>
                </a:r>
              </a:p>
              <a:p>
                <a:pPr lvl="2"/>
                <a:endParaRPr lang="en-U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10" y="1097007"/>
                <a:ext cx="5498228" cy="3510916"/>
              </a:xfrm>
              <a:blipFill>
                <a:blip r:embed="rId2"/>
                <a:stretch>
                  <a:fillRect l="-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76DE23A-3DC7-717A-9486-2B07EAE1037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430987" y="712730"/>
            <a:ext cx="3575556" cy="1143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7BFF7-F00D-3C1C-0B13-34F9EDA6F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126" y="2655617"/>
            <a:ext cx="2707277" cy="13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80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Spiders for Basis States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22649"/>
                <a:ext cx="6585710" cy="4035942"/>
              </a:xfrm>
            </p:spPr>
            <p:txBody>
              <a:bodyPr/>
              <a:lstStyle/>
              <a:p>
                <a:r>
                  <a:rPr lang="en-GB" dirty="0"/>
                  <a:t>Spiders can represent States </a:t>
                </a:r>
                <a:r>
                  <a:rPr lang="en-GB" b="1" dirty="0"/>
                  <a:t>and</a:t>
                </a:r>
                <a:r>
                  <a:rPr lang="en-GB" dirty="0"/>
                  <a:t> Gates</a:t>
                </a:r>
              </a:p>
              <a:p>
                <a:pPr lvl="2"/>
                <a:r>
                  <a:rPr lang="en-GB" dirty="0"/>
                  <a:t>Global scalars are omitted</a:t>
                </a:r>
                <a:endParaRPr lang="en-US" dirty="0"/>
              </a:p>
              <a:p>
                <a:r>
                  <a:rPr lang="en-US" sz="1400" b="1" dirty="0"/>
                  <a:t>X-Basis: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de-DE" sz="14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∝|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endParaRPr lang="en-GB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|−⟩</m:t>
                    </m:r>
                  </m:oMath>
                </a14:m>
                <a:endParaRPr lang="en-US" sz="1200" dirty="0"/>
              </a:p>
              <a:p>
                <a:pPr marL="176213" lvl="2" indent="0">
                  <a:buNone/>
                </a:pPr>
                <a:endParaRPr lang="en-US" sz="1200" dirty="0"/>
              </a:p>
              <a:p>
                <a:pPr lvl="1"/>
                <a:r>
                  <a:rPr lang="en-US" sz="1400" b="1" dirty="0"/>
                  <a:t>Z-Basis: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𝑅𝑒𝑑𝑆𝑝𝑖𝑑𝑒𝑟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=</m:t>
                    </m:r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|+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⟨+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+|</m:t>
                            </m:r>
                          </m:e>
                        </m:groupCh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en-US" sz="14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|0⟩</m:t>
                    </m:r>
                  </m:oMath>
                </a14:m>
                <a:endParaRPr lang="en-US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|1⟩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22649"/>
                <a:ext cx="6585710" cy="4035942"/>
              </a:xfrm>
              <a:blipFill>
                <a:blip r:embed="rId2"/>
                <a:stretch>
                  <a:fillRect l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7AAFB1A-94E9-6E38-B315-9FBA9EA2D0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945017" y="1345157"/>
            <a:ext cx="1118031" cy="301868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23B664-2201-C70D-C45B-8FD1C7B3CEEF}"/>
                  </a:ext>
                </a:extLst>
              </p:cNvPr>
              <p:cNvSpPr txBox="1"/>
              <p:nvPr/>
            </p:nvSpPr>
            <p:spPr>
              <a:xfrm>
                <a:off x="7780963" y="1436761"/>
                <a:ext cx="937260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de-DE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23B664-2201-C70D-C45B-8FD1C7B3C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63" y="1436761"/>
                <a:ext cx="937260" cy="382242"/>
              </a:xfrm>
              <a:prstGeom prst="rect">
                <a:avLst/>
              </a:prstGeom>
              <a:blipFill>
                <a:blip r:embed="rId4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8F1FED-E7DA-FA69-5AC0-AF4D5414D0E5}"/>
                  </a:ext>
                </a:extLst>
              </p:cNvPr>
              <p:cNvSpPr txBox="1"/>
              <p:nvPr/>
            </p:nvSpPr>
            <p:spPr>
              <a:xfrm>
                <a:off x="7780963" y="2257044"/>
                <a:ext cx="937260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de-DE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8F1FED-E7DA-FA69-5AC0-AF4D5414D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63" y="2257044"/>
                <a:ext cx="937260" cy="382242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E6950C-B233-4633-FA17-6CAE47369441}"/>
                  </a:ext>
                </a:extLst>
              </p:cNvPr>
              <p:cNvSpPr txBox="1"/>
              <p:nvPr/>
            </p:nvSpPr>
            <p:spPr>
              <a:xfrm>
                <a:off x="7780963" y="3133696"/>
                <a:ext cx="937260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de-DE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DE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E6950C-B233-4633-FA17-6CAE4736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63" y="3133696"/>
                <a:ext cx="937260" cy="382242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E39E22-308A-EE0C-3AB5-525E5866D704}"/>
                  </a:ext>
                </a:extLst>
              </p:cNvPr>
              <p:cNvSpPr txBox="1"/>
              <p:nvPr/>
            </p:nvSpPr>
            <p:spPr>
              <a:xfrm>
                <a:off x="7780963" y="3953979"/>
                <a:ext cx="937260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de-DE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de-DE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E39E22-308A-EE0C-3AB5-525E5866D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63" y="3953979"/>
                <a:ext cx="937260" cy="382242"/>
              </a:xfrm>
              <a:prstGeom prst="rect">
                <a:avLst/>
              </a:prstGeom>
              <a:blipFill>
                <a:blip r:embed="rId7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453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AFBF1221-687E-E94E-E372-40DFD644CF2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377940" y="952411"/>
            <a:ext cx="2231527" cy="3492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Spiders for Pauli Matrices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22649"/>
                <a:ext cx="6585710" cy="4035942"/>
              </a:xfrm>
            </p:spPr>
            <p:txBody>
              <a:bodyPr/>
              <a:lstStyle/>
              <a:p>
                <a:r>
                  <a:rPr lang="en-US" sz="1400" b="1" dirty="0"/>
                  <a:t>Pauli-Z: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de-DE" sz="14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sz="1200" i="1" dirty="0">
                        <a:latin typeface="Cambria Math" panose="02040503050406030204" pitchFamily="18" charset="0"/>
                      </a:rPr>
                      <m:t>⟨0|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sz="1200" i="1" dirty="0">
                        <a:latin typeface="Cambria Math" panose="02040503050406030204" pitchFamily="18" charset="0"/>
                      </a:rPr>
                      <m:t>⟨1|=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lvl="2"/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lvl="2"/>
                <a:endParaRPr lang="en-US" sz="1200" dirty="0"/>
              </a:p>
              <a:p>
                <a:pPr lvl="1"/>
                <a:r>
                  <a:rPr lang="en-US" sz="1400" b="1" dirty="0"/>
                  <a:t>Pauli-X: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𝑅𝑒𝑑𝑆𝑝𝑖𝑑𝑒𝑟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=</m:t>
                    </m:r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|+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⟨+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+|</m:t>
                            </m:r>
                          </m:e>
                        </m:groupCh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en-US" sz="14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⟨+|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⟨−|=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lvl="2"/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lvl="2"/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1400" b="1" dirty="0">
                    <a:ea typeface="+mj-ea"/>
                    <a:cs typeface="+mj-cs"/>
                  </a:rPr>
                  <a:t>Pauli-Y: </a:t>
                </a:r>
                <a:r>
                  <a:rPr lang="en-US" sz="1400" dirty="0"/>
                  <a:t>(Use commutation rules of Pauli Gates)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de-DE" sz="1200" b="0" i="1" dirty="0" smtClean="0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de-DE" sz="12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de-DE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200" b="1" dirty="0"/>
              </a:p>
              <a:p>
                <a:pPr lvl="2"/>
                <a:endParaRPr lang="en-US" sz="12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22649"/>
                <a:ext cx="6585710" cy="4035942"/>
              </a:xfrm>
              <a:blipFill>
                <a:blip r:embed="rId3"/>
                <a:stretch>
                  <a:fillRect l="-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23B664-2201-C70D-C45B-8FD1C7B3CEEF}"/>
                  </a:ext>
                </a:extLst>
              </p:cNvPr>
              <p:cNvSpPr txBox="1"/>
              <p:nvPr/>
            </p:nvSpPr>
            <p:spPr>
              <a:xfrm>
                <a:off x="7940152" y="1298406"/>
                <a:ext cx="1147086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23B664-2201-C70D-C45B-8FD1C7B3C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152" y="1298406"/>
                <a:ext cx="1147086" cy="3822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95BF0B-8D22-66C7-2F52-D707EE5FAA15}"/>
                  </a:ext>
                </a:extLst>
              </p:cNvPr>
              <p:cNvSpPr txBox="1"/>
              <p:nvPr/>
            </p:nvSpPr>
            <p:spPr>
              <a:xfrm>
                <a:off x="7910035" y="2653603"/>
                <a:ext cx="12073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95BF0B-8D22-66C7-2F52-D707EE5FA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035" y="2653603"/>
                <a:ext cx="12073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9A34BC-449A-4397-72A2-C4D03732738E}"/>
                  </a:ext>
                </a:extLst>
              </p:cNvPr>
              <p:cNvSpPr txBox="1"/>
              <p:nvPr/>
            </p:nvSpPr>
            <p:spPr>
              <a:xfrm>
                <a:off x="7944177" y="3909388"/>
                <a:ext cx="12073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9A34BC-449A-4397-72A2-C4D037327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177" y="3909388"/>
                <a:ext cx="12073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869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 for Identity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8" y="1022649"/>
                <a:ext cx="7405405" cy="4035942"/>
              </a:xfrm>
            </p:spPr>
            <p:txBody>
              <a:bodyPr/>
              <a:lstStyle/>
              <a:p>
                <a:r>
                  <a:rPr lang="en-US" dirty="0"/>
                  <a:t>Every spider of arity 2 and phase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dirty="0"/>
                  <a:t>is an identity matrix</a:t>
                </a:r>
              </a:p>
              <a:p>
                <a:pPr lvl="2"/>
                <a:r>
                  <a:rPr lang="en-US" dirty="0">
                    <a:ea typeface="+mj-ea"/>
                    <a:cs typeface="+mj-cs"/>
                  </a:rPr>
                  <a:t>If spider has no angle, it implicitly means </a:t>
                </a:r>
                <a14:m>
                  <m:oMath xmlns:m="http://schemas.openxmlformats.org/officeDocument/2006/math">
                    <m:r>
                      <a:rPr lang="de-DE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𝛼</m:t>
                    </m:r>
                    <m:r>
                      <a:rPr lang="de-DE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=0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⟨0|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⟨1|=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⟨+|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⟨−|=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This is an important rewrite rule!</a:t>
                </a:r>
              </a:p>
              <a:p>
                <a:pPr lvl="2"/>
                <a:r>
                  <a:rPr lang="en-US" dirty="0"/>
                  <a:t>Identity spiders can be removed from the diagram</a:t>
                </a:r>
              </a:p>
              <a:p>
                <a:pPr marL="457200" lvl="1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8" y="1022649"/>
                <a:ext cx="7405405" cy="4035942"/>
              </a:xfrm>
              <a:blipFill>
                <a:blip r:embed="rId2"/>
                <a:stretch>
                  <a:fillRect l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40DAA0-6087-826F-E7BF-55959338CA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b="54387"/>
          <a:stretch/>
        </p:blipFill>
        <p:spPr>
          <a:xfrm>
            <a:off x="1009972" y="3695148"/>
            <a:ext cx="1281122" cy="1283842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70AC01C5-4900-3445-057B-E7AB3B9A33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38" b="4612"/>
          <a:stretch/>
        </p:blipFill>
        <p:spPr>
          <a:xfrm>
            <a:off x="6637775" y="3705391"/>
            <a:ext cx="1281122" cy="12736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5DA98B-8929-FD46-7055-332687D038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1" r="9941" b="70159"/>
          <a:stretch/>
        </p:blipFill>
        <p:spPr>
          <a:xfrm>
            <a:off x="2442705" y="3835599"/>
            <a:ext cx="1389838" cy="11029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9D2AB1-29C6-8A1F-2ECB-B8871D6AAE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21" t="70250" r="13041" b="-91"/>
          <a:stretch/>
        </p:blipFill>
        <p:spPr>
          <a:xfrm>
            <a:off x="5096247" y="3860514"/>
            <a:ext cx="1389838" cy="1102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9BB4F1-7EBD-7A3E-6CD0-A43E14372E5C}"/>
                  </a:ext>
                </a:extLst>
              </p:cNvPr>
              <p:cNvSpPr txBox="1"/>
              <p:nvPr/>
            </p:nvSpPr>
            <p:spPr>
              <a:xfrm>
                <a:off x="2207382" y="4196710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9BB4F1-7EBD-7A3E-6CD0-A43E14372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382" y="4196710"/>
                <a:ext cx="211596" cy="280718"/>
              </a:xfrm>
              <a:prstGeom prst="rect">
                <a:avLst/>
              </a:prstGeom>
              <a:blipFill>
                <a:blip r:embed="rId5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FD4216-C5B3-7377-6AFE-097E788BACCA}"/>
                  </a:ext>
                </a:extLst>
              </p:cNvPr>
              <p:cNvSpPr txBox="1"/>
              <p:nvPr/>
            </p:nvSpPr>
            <p:spPr>
              <a:xfrm>
                <a:off x="6486085" y="4195998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FD4216-C5B3-7377-6AFE-097E788BA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85" y="4195998"/>
                <a:ext cx="211596" cy="280718"/>
              </a:xfrm>
              <a:prstGeom prst="rect">
                <a:avLst/>
              </a:prstGeom>
              <a:blipFill>
                <a:blip r:embed="rId6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ED8807-3CC9-7E81-E33D-6E214FF07E22}"/>
                  </a:ext>
                </a:extLst>
              </p:cNvPr>
              <p:cNvSpPr txBox="1"/>
              <p:nvPr/>
            </p:nvSpPr>
            <p:spPr>
              <a:xfrm>
                <a:off x="3823120" y="4196710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ED8807-3CC9-7E81-E33D-6E214FF07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120" y="4196710"/>
                <a:ext cx="211596" cy="280718"/>
              </a:xfrm>
              <a:prstGeom prst="rect">
                <a:avLst/>
              </a:prstGeom>
              <a:blipFill>
                <a:blip r:embed="rId7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A8B807-8AB3-A8E1-5667-6D29FF80BDA1}"/>
                  </a:ext>
                </a:extLst>
              </p:cNvPr>
              <p:cNvSpPr txBox="1"/>
              <p:nvPr/>
            </p:nvSpPr>
            <p:spPr>
              <a:xfrm>
                <a:off x="4929268" y="4195998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A8B807-8AB3-A8E1-5667-6D29FF80B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268" y="4195998"/>
                <a:ext cx="211596" cy="280718"/>
              </a:xfrm>
              <a:prstGeom prst="rect">
                <a:avLst/>
              </a:prstGeom>
              <a:blipFill>
                <a:blip r:embed="rId8"/>
                <a:stretch>
                  <a:fillRect l="-5882" r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9907E2-C23D-46AD-510D-6BE99A937D10}"/>
              </a:ext>
            </a:extLst>
          </p:cNvPr>
          <p:cNvCxnSpPr/>
          <p:nvPr/>
        </p:nvCxnSpPr>
        <p:spPr>
          <a:xfrm>
            <a:off x="4144191" y="4337069"/>
            <a:ext cx="64334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719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 for Bell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22649"/>
                <a:ext cx="6958002" cy="4035942"/>
              </a:xfrm>
            </p:spPr>
            <p:txBody>
              <a:bodyPr/>
              <a:lstStyle/>
              <a:p>
                <a:r>
                  <a:rPr lang="en-US" dirty="0"/>
                  <a:t>Spiders can generate entangled States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2</m:t>
                            </m:r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Using the identity rule from before we get a CAP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20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sz="120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1200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dirty="0"/>
                  <a:t>represent the Unit-Morphism from the compact monoidal category</a:t>
                </a:r>
                <a:endParaRPr lang="en-US" sz="1200" dirty="0"/>
              </a:p>
              <a:p>
                <a:pPr lvl="2"/>
                <a:endParaRPr lang="en-US" sz="1200" dirty="0"/>
              </a:p>
              <a:p>
                <a:pPr marL="457200" lvl="1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22649"/>
                <a:ext cx="6958002" cy="4035942"/>
              </a:xfrm>
              <a:blipFill>
                <a:blip r:embed="rId2"/>
                <a:stretch>
                  <a:fillRect l="-5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0362AD5-27C5-B741-0B20-085EC7301F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b="55959"/>
          <a:stretch/>
        </p:blipFill>
        <p:spPr>
          <a:xfrm>
            <a:off x="2558507" y="3447081"/>
            <a:ext cx="1274218" cy="1577681"/>
          </a:xfrm>
        </p:spPr>
      </p:pic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35A4D7E0-2A26-94F4-AD87-924FAFFCB7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3" t="57566" r="523" b="-1607"/>
          <a:stretch/>
        </p:blipFill>
        <p:spPr>
          <a:xfrm>
            <a:off x="4624252" y="3226901"/>
            <a:ext cx="1479369" cy="1831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A3B74F-DA56-86E9-3991-10C67E169A41}"/>
                  </a:ext>
                </a:extLst>
              </p:cNvPr>
              <p:cNvSpPr txBox="1"/>
              <p:nvPr/>
            </p:nvSpPr>
            <p:spPr>
              <a:xfrm>
                <a:off x="4170318" y="4095562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A3B74F-DA56-86E9-3991-10C67E169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318" y="4095562"/>
                <a:ext cx="211596" cy="280718"/>
              </a:xfrm>
              <a:prstGeom prst="rect">
                <a:avLst/>
              </a:prstGeom>
              <a:blipFill>
                <a:blip r:embed="rId4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154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Spiders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ACFFD-AFCB-0DC6-E687-DDF5F42AB18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22649"/>
            <a:ext cx="6958002" cy="4035942"/>
          </a:xfrm>
        </p:spPr>
        <p:txBody>
          <a:bodyPr/>
          <a:lstStyle/>
          <a:p>
            <a:r>
              <a:rPr lang="en-US" dirty="0"/>
              <a:t>Bigger Graphs can be constructed by connecting spiders</a:t>
            </a:r>
          </a:p>
          <a:p>
            <a:pPr lvl="2"/>
            <a:r>
              <a:rPr lang="en-US" dirty="0"/>
              <a:t>Every output of a spider gets connected to the input of another spider</a:t>
            </a:r>
          </a:p>
          <a:p>
            <a:pPr lvl="2"/>
            <a:r>
              <a:rPr lang="en-US" dirty="0"/>
              <a:t>Again: Only Topology matters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The resulting graph can represent a quantum circuit</a:t>
            </a:r>
          </a:p>
          <a:p>
            <a:pPr lvl="2"/>
            <a:r>
              <a:rPr lang="en-US" dirty="0"/>
              <a:t>But not every graph is a valid circuit</a:t>
            </a:r>
          </a:p>
          <a:p>
            <a:pPr lvl="2"/>
            <a:endParaRPr lang="en-US" sz="1200" dirty="0"/>
          </a:p>
          <a:p>
            <a:pPr marL="457200" lvl="1" indent="0">
              <a:buNone/>
            </a:pPr>
            <a:endParaRPr lang="en-US" sz="1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24DAC6-4DB6-44F0-2634-AFC41BE3D68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67590" y="3040620"/>
            <a:ext cx="2913062" cy="1512898"/>
          </a:xfrm>
        </p:spPr>
      </p:pic>
    </p:spTree>
    <p:extLst>
      <p:ext uri="{BB962C8B-B14F-4D97-AF65-F5344CB8AC3E}">
        <p14:creationId xmlns:p14="http://schemas.microsoft.com/office/powerpoint/2010/main" val="897766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24DAC6-4DB6-44F0-2634-AFC41BE3D68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535103" y="957094"/>
            <a:ext cx="3608897" cy="187428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Calculating a Graph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ACFFD-AFCB-0DC6-E687-DDF5F42AB18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22649"/>
            <a:ext cx="7438062" cy="4035942"/>
          </a:xfrm>
        </p:spPr>
        <p:txBody>
          <a:bodyPr/>
          <a:lstStyle/>
          <a:p>
            <a:r>
              <a:rPr lang="en-US" dirty="0"/>
              <a:t>To calculate the matrix representation</a:t>
            </a:r>
          </a:p>
          <a:p>
            <a:pPr lvl="2"/>
            <a:r>
              <a:rPr lang="en-US" dirty="0"/>
              <a:t>Divide the graph into regions</a:t>
            </a:r>
          </a:p>
          <a:p>
            <a:pPr lvl="2"/>
            <a:r>
              <a:rPr lang="en-US" dirty="0"/>
              <a:t>Each region must contain </a:t>
            </a:r>
            <a:r>
              <a:rPr lang="en-US" b="1" dirty="0"/>
              <a:t>exactly</a:t>
            </a:r>
            <a:r>
              <a:rPr lang="en-US" dirty="0"/>
              <a:t> one spider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Simplification works just like normal circuits</a:t>
            </a:r>
          </a:p>
          <a:p>
            <a:pPr lvl="2"/>
            <a:r>
              <a:rPr lang="en-US" dirty="0"/>
              <a:t>“parallel” parts are combined using the tensor product</a:t>
            </a:r>
          </a:p>
          <a:p>
            <a:pPr lvl="2"/>
            <a:r>
              <a:rPr lang="en-US" dirty="0"/>
              <a:t>“sequential” parts are combined using the matrix product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The resulting matrix represents the circuit</a:t>
            </a:r>
          </a:p>
          <a:p>
            <a:pPr lvl="2"/>
            <a:r>
              <a:rPr lang="en-US" dirty="0"/>
              <a:t>It is not necessary square / unitary</a:t>
            </a:r>
            <a:endParaRPr lang="en-US" sz="1600" dirty="0">
              <a:ea typeface="+mj-ea"/>
              <a:cs typeface="+mj-cs"/>
            </a:endParaRPr>
          </a:p>
          <a:p>
            <a:pPr lvl="2"/>
            <a:endParaRPr lang="en-US" sz="1200" dirty="0"/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31AC8A-11FA-2660-79B1-2BEC118C6419}"/>
              </a:ext>
            </a:extLst>
          </p:cNvPr>
          <p:cNvSpPr/>
          <p:nvPr/>
        </p:nvSpPr>
        <p:spPr>
          <a:xfrm>
            <a:off x="5769607" y="1074418"/>
            <a:ext cx="1429805" cy="75111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A304CC-02FB-C714-ADD9-713EA44D907F}"/>
              </a:ext>
            </a:extLst>
          </p:cNvPr>
          <p:cNvSpPr/>
          <p:nvPr/>
        </p:nvSpPr>
        <p:spPr>
          <a:xfrm>
            <a:off x="5769606" y="2160933"/>
            <a:ext cx="1429805" cy="728134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F9D74D-7F60-F3AA-0021-2DD65C91B53E}"/>
              </a:ext>
            </a:extLst>
          </p:cNvPr>
          <p:cNvSpPr/>
          <p:nvPr/>
        </p:nvSpPr>
        <p:spPr>
          <a:xfrm>
            <a:off x="7266361" y="1074418"/>
            <a:ext cx="1538149" cy="1814649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CCB951-9D76-FE44-27ED-1199D99656B7}"/>
                  </a:ext>
                </a:extLst>
              </p:cNvPr>
              <p:cNvSpPr txBox="1"/>
              <p:nvPr/>
            </p:nvSpPr>
            <p:spPr>
              <a:xfrm>
                <a:off x="5842773" y="1526167"/>
                <a:ext cx="277897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CCB951-9D76-FE44-27ED-1199D9965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773" y="1526167"/>
                <a:ext cx="277897" cy="280718"/>
              </a:xfrm>
              <a:prstGeom prst="rect">
                <a:avLst/>
              </a:prstGeom>
              <a:blipFill>
                <a:blip r:embed="rId3"/>
                <a:stretch>
                  <a:fillRect l="-13043" r="-2174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78C4D0-039D-4468-3CDF-5558406F1DB1}"/>
                  </a:ext>
                </a:extLst>
              </p:cNvPr>
              <p:cNvSpPr txBox="1"/>
              <p:nvPr/>
            </p:nvSpPr>
            <p:spPr>
              <a:xfrm>
                <a:off x="5877637" y="2577997"/>
                <a:ext cx="282641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78C4D0-039D-4468-3CDF-5558406F1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37" y="2577997"/>
                <a:ext cx="282641" cy="280718"/>
              </a:xfrm>
              <a:prstGeom prst="rect">
                <a:avLst/>
              </a:prstGeom>
              <a:blipFill>
                <a:blip r:embed="rId4"/>
                <a:stretch>
                  <a:fillRect l="-12766" r="-2128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4A48D8-219C-C0FC-9427-3E7711B48164}"/>
                  </a:ext>
                </a:extLst>
              </p:cNvPr>
              <p:cNvSpPr txBox="1"/>
              <p:nvPr/>
            </p:nvSpPr>
            <p:spPr>
              <a:xfrm>
                <a:off x="7710343" y="1143543"/>
                <a:ext cx="282641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4A48D8-219C-C0FC-9427-3E7711B48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343" y="1143543"/>
                <a:ext cx="282641" cy="280718"/>
              </a:xfrm>
              <a:prstGeom prst="rect">
                <a:avLst/>
              </a:prstGeom>
              <a:blipFill>
                <a:blip r:embed="rId5"/>
                <a:stretch>
                  <a:fillRect l="-15217" r="-4348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77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AB57-4699-9F79-09CD-53D8F26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CNOT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D54F5-C8D3-A8D9-AA9A-E5842A83F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361067" cy="3510916"/>
              </a:xfrm>
            </p:spPr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Evaluate parallel Sections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𝑅𝑒𝑑𝑆𝑝𝑖𝑑𝑒𝑟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2,1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000" b="0" dirty="0"/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Combine sequential Regions</a:t>
                </a:r>
              </a:p>
              <a:p>
                <a:pPr marL="523875" lvl="2" indent="-342900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𝐶𝑁𝑂𝑇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2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361067" cy="3510916"/>
              </a:xfrm>
              <a:blipFill>
                <a:blip r:embed="rId2"/>
                <a:stretch>
                  <a:fillRect l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Picture 57">
            <a:extLst>
              <a:ext uri="{FF2B5EF4-FFF2-40B4-BE49-F238E27FC236}">
                <a16:creationId xmlns:a16="http://schemas.microsoft.com/office/drawing/2014/main" id="{284D8A95-1C54-E928-DE8C-34DECFDDF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9" y="3180797"/>
            <a:ext cx="8741792" cy="163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34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AB57-4699-9F79-09CD-53D8F26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CNOT Parallel Sections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D54F5-C8D3-A8D9-AA9A-E5842A83F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8092777" cy="3510916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lang="de-DE" sz="1400" dirty="0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𝐴</m:t>
                    </m:r>
                    <m:r>
                      <a:rPr lang="de-DE" sz="1400" dirty="0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de-DE" sz="1400" dirty="0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𝑖</m:t>
                    </m:r>
                    <m:sSub>
                      <m:sSubPr>
                        <m:ctrlPr>
                          <a:rPr lang="de-DE" sz="1400" i="1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𝑑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  <m:r>
                      <a:rPr lang="de-DE" sz="1400" dirty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⊗</m:t>
                    </m:r>
                    <m:r>
                      <a:rPr lang="de-DE" sz="1400" dirty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𝑅𝑒𝑑𝑆𝑝𝑖𝑑𝑒𝑟</m:t>
                    </m:r>
                    <m:d>
                      <m:dPr>
                        <m:ctrlPr>
                          <a:rPr lang="de-DE" sz="1400" i="1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 b="0" i="0" dirty="0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 </m:t>
                        </m:r>
                        <m:r>
                          <a:rPr lang="de-DE" sz="1400" b="0" i="0" dirty="0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e>
                    </m:d>
                    <m:r>
                      <a:rPr lang="de-DE" sz="1400" dirty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sSub>
                      <m:sSubPr>
                        <m:ctrlPr>
                          <a:rPr lang="de-DE" sz="1400" i="1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id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  <m:r>
                      <a:rPr lang="de-DE" sz="1400" dirty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⊗</m:t>
                    </m:r>
                    <m:d>
                      <m:dPr>
                        <m:endChr m:val="⟩"/>
                        <m:ctrlPr>
                          <a:rPr lang="de-DE" sz="1400" i="1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</m:e>
                      <m:e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+</m:t>
                        </m:r>
                      </m:e>
                    </m:d>
                    <m:d>
                      <m:dPr>
                        <m:begChr m:val="⟨"/>
                        <m:ctrlPr>
                          <a:rPr lang="de-DE" sz="1400" i="1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 b="0" i="0" dirty="0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+</m:t>
                        </m:r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+</m:t>
                        </m:r>
                      </m:e>
                      <m:e>
                        <m:r>
                          <a:rPr lang="de-DE" sz="1400" b="0" i="0" dirty="0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+</m:t>
                        </m:r>
                        <m:r>
                          <a:rPr lang="de-DE" sz="1400" b="0" i="0" dirty="0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de-DE" sz="1400" i="1" dirty="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de-DE" sz="1400" dirty="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−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de-DE" sz="1400" i="1" dirty="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de-DE" sz="1400" dirty="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−−</m:t>
                            </m:r>
                          </m:e>
                        </m:d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</m:e>
                    </m:d>
                  </m:oMath>
                </a14:m>
                <a:endParaRPr lang="de-DE" dirty="0">
                  <a:ea typeface="+mj-ea"/>
                  <a:cs typeface="+mj-cs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de-DE" sz="11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1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1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1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1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1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1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de-DE" sz="1000" i="1" dirty="0">
                  <a:latin typeface="Cambria Math" panose="02040503050406030204" pitchFamily="18" charset="0"/>
                </a:endParaRPr>
              </a:p>
              <a:p>
                <a:pPr lvl="1"/>
                <a:endParaRPr lang="de-DE" dirty="0">
                  <a:ea typeface="+mj-ea"/>
                  <a:cs typeface="+mj-c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𝐵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𝐺𝑟𝑒𝑒𝑛𝑆𝑝𝑖𝑑𝑒𝑟</m:t>
                    </m:r>
                    <m:d>
                      <m:dPr>
                        <m:ctrlPr>
                          <a:rPr lang="de-DE" sz="14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2,1</m:t>
                        </m:r>
                      </m:e>
                    </m:d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⊗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𝑖</m:t>
                    </m:r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𝑑</m:t>
                        </m:r>
                      </m:e>
                      <m:sub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d>
                      <m:dPr>
                        <m:endChr m:val="⟩"/>
                        <m:ctrlPr>
                          <a:rPr lang="de-DE" sz="14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</m:e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00</m:t>
                        </m:r>
                      </m:e>
                    </m:d>
                    <m:d>
                      <m:dPr>
                        <m:begChr m:val="⟨"/>
                        <m:ctrlPr>
                          <a:rPr lang="de-DE" sz="14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0</m:t>
                        </m:r>
                      </m:e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+ 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de-DE" sz="140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11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de-DE" sz="140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1</m:t>
                            </m:r>
                          </m:e>
                        </m:d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</m:e>
                    </m:d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⊗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𝑖</m:t>
                    </m:r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𝑑</m:t>
                        </m:r>
                      </m:e>
                      <m:sub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</m:oMath>
                </a14:m>
                <a:endParaRPr lang="de-DE" sz="1400" dirty="0">
                  <a:ea typeface="+mj-ea"/>
                  <a:cs typeface="+mj-cs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de-DE" sz="1100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de-DE" sz="11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8092777" cy="3510916"/>
              </a:xfrm>
              <a:blipFill>
                <a:blip r:embed="rId4"/>
                <a:stretch>
                  <a:fillRect l="-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9" name="Content Placeholder 128">
            <a:extLst>
              <a:ext uri="{FF2B5EF4-FFF2-40B4-BE49-F238E27FC236}">
                <a16:creationId xmlns:a16="http://schemas.microsoft.com/office/drawing/2014/main" id="{92556F24-8815-4CA3-7FBF-E766B7D4223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6480175" y="810129"/>
            <a:ext cx="2466974" cy="2152877"/>
          </a:xfrm>
        </p:spPr>
      </p:pic>
    </p:spTree>
    <p:extLst>
      <p:ext uri="{BB962C8B-B14F-4D97-AF65-F5344CB8AC3E}">
        <p14:creationId xmlns:p14="http://schemas.microsoft.com/office/powerpoint/2010/main" val="214248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AB57-4699-9F79-09CD-53D8F26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CNOT Sequential Sections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D54F5-C8D3-A8D9-AA9A-E5842A83F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8092777" cy="3510916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𝑅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𝐵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∘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𝐴</m:t>
                    </m:r>
                  </m:oMath>
                </a14:m>
                <a:endParaRPr lang="de-DE" sz="1400" dirty="0">
                  <a:ea typeface="+mj-ea"/>
                  <a:cs typeface="+mj-cs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de-DE" sz="11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∘</m:t>
                    </m:r>
                    <m:f>
                      <m:fPr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1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1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m:rPr>
                        <m:lit/>
                      </m:rPr>
                      <a:rPr lang="de-DE" sz="1100" i="1" dirty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de-DE" sz="1100" i="1" dirty="0">
                        <a:latin typeface="Cambria Math" panose="02040503050406030204" pitchFamily="18" charset="0"/>
                      </a:rPr>
                      <m:t>𝐶𝑁𝑂𝑇</m:t>
                    </m:r>
                  </m:oMath>
                </a14:m>
                <a:endParaRPr lang="de-DE" sz="1100" i="1" dirty="0">
                  <a:latin typeface="Cambria Math" panose="02040503050406030204" pitchFamily="18" charset="0"/>
                </a:endParaRPr>
              </a:p>
              <a:p>
                <a:pPr lvl="2"/>
                <a:endParaRPr lang="de-DE" sz="11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8092777" cy="3510916"/>
              </a:xfrm>
              <a:blipFill>
                <a:blip r:embed="rId4"/>
                <a:stretch>
                  <a:fillRect l="-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062E86C0-2BCB-237C-2434-E59D6130B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589" y="751288"/>
            <a:ext cx="2369662" cy="20679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400438-2EF2-25A5-37F1-A95BBD44D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14" y="3312625"/>
            <a:ext cx="7550677" cy="13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96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B4A8-36F2-4625-57A7-7C39DD44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320017-D36F-42AB-B5E8-64E4278B87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F0411-3564-1F51-AEE5-B9008166873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Quantum circuit optimization</a:t>
            </a:r>
          </a:p>
          <a:p>
            <a:pPr lvl="2"/>
            <a:r>
              <a:rPr lang="en-GB" dirty="0"/>
              <a:t>Reduce the complexity of circuits</a:t>
            </a:r>
          </a:p>
          <a:p>
            <a:pPr lvl="2"/>
            <a:r>
              <a:rPr lang="en-GB" dirty="0"/>
              <a:t>T-count reduction</a:t>
            </a:r>
          </a:p>
          <a:p>
            <a:pPr lvl="3"/>
            <a:r>
              <a:rPr lang="en-GB" dirty="0"/>
              <a:t>Important metric for performing fault-tolerant computations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ea typeface="+mj-ea"/>
                <a:cs typeface="+mj-cs"/>
              </a:rPr>
              <a:t>Circuit compilation</a:t>
            </a:r>
          </a:p>
          <a:p>
            <a:pPr lvl="2"/>
            <a:r>
              <a:rPr lang="en-GB" dirty="0"/>
              <a:t>Reducing high-level quantum algorithms to run on a target architecture</a:t>
            </a:r>
          </a:p>
        </p:txBody>
      </p:sp>
    </p:spTree>
    <p:extLst>
      <p:ext uri="{BB962C8B-B14F-4D97-AF65-F5344CB8AC3E}">
        <p14:creationId xmlns:p14="http://schemas.microsoft.com/office/powerpoint/2010/main" val="3489251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AB57-4699-9F79-09CD-53D8F26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to draw the Regions?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D54F5-C8D3-A8D9-AA9A-E5842A83F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69C39-05B6-701F-1C30-91C3AD6F5D5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8" y="1097007"/>
            <a:ext cx="6700011" cy="3510916"/>
          </a:xfrm>
        </p:spPr>
        <p:txBody>
          <a:bodyPr/>
          <a:lstStyle/>
          <a:p>
            <a:pPr lvl="1"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sz="1800" dirty="0">
                <a:ea typeface="+mj-ea"/>
                <a:cs typeface="+mj-cs"/>
              </a:rPr>
              <a:t>There may exist multiple ways of drawing the regions</a:t>
            </a:r>
          </a:p>
          <a:p>
            <a:pPr lvl="2"/>
            <a:r>
              <a:rPr lang="en-US" dirty="0"/>
              <a:t>Obvious, as you are allowed to move components around</a:t>
            </a:r>
          </a:p>
          <a:p>
            <a:pPr lvl="2"/>
            <a:r>
              <a:rPr lang="en-US" dirty="0"/>
              <a:t>“Only topology matters”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sz="1800" dirty="0">
                <a:ea typeface="+mj-ea"/>
                <a:cs typeface="+mj-cs"/>
              </a:rPr>
              <a:t>This leads to different matrices in the calculation process</a:t>
            </a:r>
          </a:p>
          <a:p>
            <a:pPr lvl="2"/>
            <a:r>
              <a:rPr lang="en-US" dirty="0"/>
              <a:t>But the final matrices are always equivalent</a:t>
            </a:r>
          </a:p>
          <a:p>
            <a:pPr lvl="2"/>
            <a:r>
              <a:rPr lang="en-US" dirty="0"/>
              <a:t>(neglecting the global scalar factor)</a:t>
            </a:r>
          </a:p>
          <a:p>
            <a:pPr lvl="2"/>
            <a:endParaRPr lang="en-US" dirty="0"/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sz="1800" dirty="0">
                <a:ea typeface="+mj-ea"/>
                <a:cs typeface="+mj-cs"/>
              </a:rPr>
              <a:t>But why do it this way?</a:t>
            </a:r>
          </a:p>
          <a:p>
            <a:pPr lvl="2"/>
            <a:r>
              <a:rPr lang="en-US" dirty="0"/>
              <a:t>It is just as bad as the classical matrix approach</a:t>
            </a:r>
          </a:p>
          <a:p>
            <a:pPr lvl="1"/>
            <a:endParaRPr lang="en-US" sz="1400" dirty="0"/>
          </a:p>
          <a:p>
            <a:pPr marL="457200" lvl="1" indent="0">
              <a:buNone/>
            </a:pPr>
            <a:endParaRPr lang="en-US" sz="1200" dirty="0"/>
          </a:p>
        </p:txBody>
      </p:sp>
      <p:pic>
        <p:nvPicPr>
          <p:cNvPr id="2050" name="Picture 2" descr="Unifying flavors of fault tolerance with the ZX calculus – arXiv Vanity">
            <a:extLst>
              <a:ext uri="{FF2B5EF4-FFF2-40B4-BE49-F238E27FC236}">
                <a16:creationId xmlns:a16="http://schemas.microsoft.com/office/drawing/2014/main" id="{E967D9E1-A59A-D668-B1E6-E2059CEF8B45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011" y="2902915"/>
            <a:ext cx="3410016" cy="170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342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 Rules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6"/>
            <a:ext cx="8509000" cy="2540999"/>
          </a:xfrm>
        </p:spPr>
        <p:txBody>
          <a:bodyPr/>
          <a:lstStyle/>
          <a:p>
            <a:r>
              <a:rPr lang="en-GB" dirty="0"/>
              <a:t>We don’t want to calculate the graph using its matrix form</a:t>
            </a:r>
          </a:p>
          <a:p>
            <a:r>
              <a:rPr lang="en-US" sz="1800" dirty="0"/>
              <a:t>There exist many rules to simplify ZX-Graphs</a:t>
            </a:r>
          </a:p>
          <a:p>
            <a:pPr lvl="2"/>
            <a:r>
              <a:rPr lang="en-US" dirty="0"/>
              <a:t>But far fewer rules as for classical circuits</a:t>
            </a:r>
          </a:p>
          <a:p>
            <a:r>
              <a:rPr lang="en-US" dirty="0"/>
              <a:t>We can apply the rules anywhere in the graph if:</a:t>
            </a:r>
          </a:p>
          <a:p>
            <a:pPr lvl="2"/>
            <a:r>
              <a:rPr lang="en-US" dirty="0"/>
              <a:t>The pattern for the substitution matches</a:t>
            </a:r>
          </a:p>
          <a:p>
            <a:pPr lvl="2"/>
            <a:r>
              <a:rPr lang="en-US" dirty="0"/>
              <a:t>The order of the input/output wires of regions is unchanged</a:t>
            </a:r>
          </a:p>
          <a:p>
            <a:pPr lvl="2"/>
            <a:r>
              <a:rPr lang="en-US" dirty="0"/>
              <a:t>All rule still holds if the spiders flip colors</a:t>
            </a:r>
          </a:p>
          <a:p>
            <a:pPr lvl="1"/>
            <a:endParaRPr lang="en-US" dirty="0"/>
          </a:p>
          <a:p>
            <a:endParaRPr lang="en-GB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B3F91FE-A1A9-71D5-178D-89AC1530567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81497" y="3677601"/>
            <a:ext cx="4430592" cy="14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53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 Fusion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2207896"/>
          </a:xfrm>
        </p:spPr>
        <p:txBody>
          <a:bodyPr/>
          <a:lstStyle/>
          <a:p>
            <a:r>
              <a:rPr lang="en-US" dirty="0"/>
              <a:t>Idea: Two spiders of the same color fuse together</a:t>
            </a:r>
          </a:p>
          <a:p>
            <a:pPr lvl="2"/>
            <a:r>
              <a:rPr lang="en-US" dirty="0"/>
              <a:t>Phase angles add up</a:t>
            </a:r>
          </a:p>
          <a:p>
            <a:pPr lvl="2"/>
            <a:r>
              <a:rPr lang="en-US" dirty="0"/>
              <a:t>Can simplify the graph a lot</a:t>
            </a:r>
          </a:p>
          <a:p>
            <a:r>
              <a:rPr lang="en-US" dirty="0"/>
              <a:t>This rule allows to freely change input and outputs!</a:t>
            </a:r>
          </a:p>
          <a:p>
            <a:pPr lvl="2"/>
            <a:r>
              <a:rPr lang="en-US" dirty="0"/>
              <a:t>Only topology matters</a:t>
            </a:r>
          </a:p>
          <a:p>
            <a:endParaRPr lang="en-GB" dirty="0"/>
          </a:p>
        </p:txBody>
      </p:sp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5E22049A-14BC-C363-07D0-36132247E27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3300" y="3274527"/>
            <a:ext cx="4343183" cy="1372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B42108-CBCB-596A-7C56-18C679AA2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253" y="3319783"/>
            <a:ext cx="3764819" cy="131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22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Hopf</a:t>
            </a:r>
            <a:r>
              <a:rPr lang="en-GB" dirty="0"/>
              <a:t> Rule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2207896"/>
          </a:xfrm>
        </p:spPr>
        <p:txBody>
          <a:bodyPr/>
          <a:lstStyle/>
          <a:p>
            <a:r>
              <a:rPr lang="en-US" dirty="0"/>
              <a:t>Idea: 2 lines connecting 2 different colored spiders, can be deleted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0CECA91-6FE7-F14B-091C-368DD1A5BA9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93504" y="2805953"/>
            <a:ext cx="7156992" cy="1766454"/>
          </a:xfr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576A896-45E2-2E27-9CBC-69EA6AD0A5DE}"/>
              </a:ext>
            </a:extLst>
          </p:cNvPr>
          <p:cNvSpPr/>
          <p:nvPr/>
        </p:nvSpPr>
        <p:spPr>
          <a:xfrm>
            <a:off x="2622916" y="3509126"/>
            <a:ext cx="281746" cy="281734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82310F-8C58-BECE-47AF-BDDD0CA69636}"/>
              </a:ext>
            </a:extLst>
          </p:cNvPr>
          <p:cNvSpPr/>
          <p:nvPr/>
        </p:nvSpPr>
        <p:spPr>
          <a:xfrm>
            <a:off x="1729221" y="3515375"/>
            <a:ext cx="281746" cy="276339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87ABA1-17CF-D977-504F-4CFF6ACA483C}"/>
              </a:ext>
            </a:extLst>
          </p:cNvPr>
          <p:cNvSpPr/>
          <p:nvPr/>
        </p:nvSpPr>
        <p:spPr>
          <a:xfrm>
            <a:off x="6566433" y="3512590"/>
            <a:ext cx="281746" cy="281734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3C911A3-E559-3E1D-7DF6-122DBF844203}"/>
              </a:ext>
            </a:extLst>
          </p:cNvPr>
          <p:cNvSpPr/>
          <p:nvPr/>
        </p:nvSpPr>
        <p:spPr>
          <a:xfrm>
            <a:off x="5672738" y="3514521"/>
            <a:ext cx="281746" cy="276339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357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Basis-State Copy Rules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BA782E-9266-9F7E-3C8A-67CC498016B2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8509000" cy="2207896"/>
              </a:xfrm>
            </p:spPr>
            <p:txBody>
              <a:bodyPr/>
              <a:lstStyle/>
              <a:p>
                <a:r>
                  <a:rPr lang="en-US" dirty="0"/>
                  <a:t>Idea: “Green copies Red”, “Red copies Green”</a:t>
                </a:r>
              </a:p>
              <a:p>
                <a:pPr lvl="2"/>
                <a:r>
                  <a:rPr lang="en-US" dirty="0"/>
                  <a:t>Only works for computational basis states</a:t>
                </a:r>
              </a:p>
              <a:p>
                <a:pPr lvl="3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, |1⟩</m:t>
                    </m:r>
                  </m:oMath>
                </a14:m>
                <a:r>
                  <a:rPr lang="en-US" dirty="0"/>
                  <a:t> /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 , 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depending on colors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BA782E-9266-9F7E-3C8A-67CC49801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8509000" cy="2207896"/>
              </a:xfrm>
              <a:blipFill>
                <a:blip r:embed="rId2"/>
                <a:stretch>
                  <a:fillRect l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6273BB4-EEB4-EDAC-5BAF-F4137A428BC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453345" y="2490315"/>
            <a:ext cx="4237309" cy="232126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A231980-B1AD-0C43-A67C-C1ED93AC7B8D}"/>
              </a:ext>
            </a:extLst>
          </p:cNvPr>
          <p:cNvSpPr/>
          <p:nvPr/>
        </p:nvSpPr>
        <p:spPr>
          <a:xfrm>
            <a:off x="2602518" y="3477605"/>
            <a:ext cx="361803" cy="361788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4859C25-071C-8E96-4DC8-2A67D8A0DCA4}"/>
              </a:ext>
            </a:extLst>
          </p:cNvPr>
          <p:cNvSpPr/>
          <p:nvPr/>
        </p:nvSpPr>
        <p:spPr>
          <a:xfrm>
            <a:off x="3187903" y="3477605"/>
            <a:ext cx="361803" cy="361788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13B3BB-4A0C-55DE-7B04-6FDECEAB3546}"/>
              </a:ext>
            </a:extLst>
          </p:cNvPr>
          <p:cNvSpPr/>
          <p:nvPr/>
        </p:nvSpPr>
        <p:spPr>
          <a:xfrm>
            <a:off x="5318128" y="2772094"/>
            <a:ext cx="361803" cy="354860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97FF1D5-9FC9-B46C-C3DA-08041EC4A5A2}"/>
              </a:ext>
            </a:extLst>
          </p:cNvPr>
          <p:cNvSpPr/>
          <p:nvPr/>
        </p:nvSpPr>
        <p:spPr>
          <a:xfrm>
            <a:off x="5314603" y="3360906"/>
            <a:ext cx="361802" cy="361788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524EA3A-064D-E9EF-F992-C22AE40E95EC}"/>
              </a:ext>
            </a:extLst>
          </p:cNvPr>
          <p:cNvSpPr/>
          <p:nvPr/>
        </p:nvSpPr>
        <p:spPr>
          <a:xfrm>
            <a:off x="5314601" y="4074741"/>
            <a:ext cx="361803" cy="354860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4375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Bi-Algebra Rule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2207896"/>
          </a:xfrm>
        </p:spPr>
        <p:txBody>
          <a:bodyPr/>
          <a:lstStyle/>
          <a:p>
            <a:r>
              <a:rPr lang="en-US" dirty="0"/>
              <a:t>Analog to digital logic</a:t>
            </a:r>
          </a:p>
          <a:p>
            <a:pPr lvl="2"/>
            <a:r>
              <a:rPr lang="en-US" dirty="0"/>
              <a:t>Create XOR using spider fusion</a:t>
            </a:r>
          </a:p>
          <a:p>
            <a:pPr lvl="2"/>
            <a:r>
              <a:rPr lang="en-US" dirty="0"/>
              <a:t>Use Copy-Rule from before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3C5BB5-BA18-A62B-C1B9-7906C6D3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435" y="2317972"/>
            <a:ext cx="4258499" cy="986931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46146D3-AF17-CC3D-C042-D1D42297065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161955" y="3386976"/>
            <a:ext cx="4570123" cy="1465039"/>
          </a:xfr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67D83A0-31D7-769D-315C-9AEC06DE64BA}"/>
              </a:ext>
            </a:extLst>
          </p:cNvPr>
          <p:cNvSpPr/>
          <p:nvPr/>
        </p:nvSpPr>
        <p:spPr>
          <a:xfrm>
            <a:off x="2726874" y="4020741"/>
            <a:ext cx="185729" cy="182165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81F81-F50F-BA79-2FF3-AA570D4CBA7C}"/>
              </a:ext>
            </a:extLst>
          </p:cNvPr>
          <p:cNvSpPr/>
          <p:nvPr/>
        </p:nvSpPr>
        <p:spPr>
          <a:xfrm>
            <a:off x="6024818" y="3663553"/>
            <a:ext cx="185729" cy="182165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1F2CCD-989C-68FF-E004-9823D6CA3C10}"/>
              </a:ext>
            </a:extLst>
          </p:cNvPr>
          <p:cNvSpPr/>
          <p:nvPr/>
        </p:nvSpPr>
        <p:spPr>
          <a:xfrm>
            <a:off x="6024818" y="4371976"/>
            <a:ext cx="185729" cy="182165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53A7917-E13D-3AC6-D8E1-EB9E5A44229D}"/>
              </a:ext>
            </a:extLst>
          </p:cNvPr>
          <p:cNvSpPr/>
          <p:nvPr/>
        </p:nvSpPr>
        <p:spPr>
          <a:xfrm>
            <a:off x="5437840" y="3663553"/>
            <a:ext cx="185729" cy="182165"/>
          </a:xfrm>
          <a:prstGeom prst="ellipse">
            <a:avLst/>
          </a:prstGeom>
          <a:solidFill>
            <a:srgbClr val="00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B473DA-8E54-5869-1A13-50AA1C48833F}"/>
              </a:ext>
            </a:extLst>
          </p:cNvPr>
          <p:cNvSpPr/>
          <p:nvPr/>
        </p:nvSpPr>
        <p:spPr>
          <a:xfrm>
            <a:off x="5437840" y="4371976"/>
            <a:ext cx="185729" cy="182165"/>
          </a:xfrm>
          <a:prstGeom prst="ellipse">
            <a:avLst/>
          </a:prstGeom>
          <a:solidFill>
            <a:srgbClr val="00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7DA939-0BAB-393C-9B5E-B8E844EEA9F7}"/>
              </a:ext>
            </a:extLst>
          </p:cNvPr>
          <p:cNvSpPr/>
          <p:nvPr/>
        </p:nvSpPr>
        <p:spPr>
          <a:xfrm>
            <a:off x="3309652" y="4020740"/>
            <a:ext cx="185729" cy="182165"/>
          </a:xfrm>
          <a:prstGeom prst="ellipse">
            <a:avLst/>
          </a:prstGeom>
          <a:solidFill>
            <a:srgbClr val="00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495827-9EA1-5166-E5C7-E678CEFDBCC2}"/>
              </a:ext>
            </a:extLst>
          </p:cNvPr>
          <p:cNvGrpSpPr/>
          <p:nvPr/>
        </p:nvGrpSpPr>
        <p:grpSpPr>
          <a:xfrm>
            <a:off x="5877068" y="712730"/>
            <a:ext cx="2770903" cy="1034470"/>
            <a:chOff x="4572000" y="666175"/>
            <a:chExt cx="2250893" cy="84033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46C4222-9648-0904-3521-07FCBE0E4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666175"/>
              <a:ext cx="2250893" cy="840333"/>
            </a:xfrm>
            <a:prstGeom prst="rect">
              <a:avLst/>
            </a:prstGeom>
            <a:solidFill>
              <a:srgbClr val="00FF00">
                <a:alpha val="40784"/>
              </a:srgbClr>
            </a:solidFill>
            <a:ln>
              <a:noFill/>
            </a:ln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B539842-B356-F577-A7BF-63DFE966D73D}"/>
                </a:ext>
              </a:extLst>
            </p:cNvPr>
            <p:cNvSpPr/>
            <p:nvPr/>
          </p:nvSpPr>
          <p:spPr>
            <a:xfrm>
              <a:off x="4683438" y="901132"/>
              <a:ext cx="185729" cy="182165"/>
            </a:xfrm>
            <a:prstGeom prst="ellipse">
              <a:avLst/>
            </a:prstGeom>
            <a:solidFill>
              <a:srgbClr val="00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8BD1C8E-8471-A712-AE91-D79AB06A00A4}"/>
                </a:ext>
              </a:extLst>
            </p:cNvPr>
            <p:cNvSpPr/>
            <p:nvPr/>
          </p:nvSpPr>
          <p:spPr>
            <a:xfrm>
              <a:off x="5030699" y="1122594"/>
              <a:ext cx="92655" cy="90877"/>
            </a:xfrm>
            <a:prstGeom prst="ellipse">
              <a:avLst/>
            </a:prstGeom>
            <a:solidFill>
              <a:srgbClr val="00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2037FC5-DACA-5E9C-9403-8B00FC0DF192}"/>
                </a:ext>
              </a:extLst>
            </p:cNvPr>
            <p:cNvSpPr/>
            <p:nvPr/>
          </p:nvSpPr>
          <p:spPr>
            <a:xfrm>
              <a:off x="4683438" y="1256934"/>
              <a:ext cx="185729" cy="182165"/>
            </a:xfrm>
            <a:prstGeom prst="ellipse">
              <a:avLst/>
            </a:prstGeom>
            <a:solidFill>
              <a:srgbClr val="00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55F49ED-6367-A0A8-074A-35A1100E7B10}"/>
                </a:ext>
              </a:extLst>
            </p:cNvPr>
            <p:cNvSpPr/>
            <p:nvPr/>
          </p:nvSpPr>
          <p:spPr>
            <a:xfrm>
              <a:off x="5907940" y="1067604"/>
              <a:ext cx="603647" cy="200855"/>
            </a:xfrm>
            <a:prstGeom prst="roundRect">
              <a:avLst>
                <a:gd name="adj" fmla="val 50000"/>
              </a:avLst>
            </a:prstGeom>
            <a:solidFill>
              <a:srgbClr val="00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GB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857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D1AB7A-54B7-2350-5924-293A0B76E2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8009" y="331920"/>
                <a:ext cx="8508999" cy="38081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-Commutation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D1AB7A-54B7-2350-5924-293A0B76E2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8009" y="331920"/>
                <a:ext cx="8508999" cy="380810"/>
              </a:xfrm>
              <a:blipFill>
                <a:blip r:embed="rId2"/>
                <a:stretch>
                  <a:fillRect t="-25397" b="-492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BA782E-9266-9F7E-3C8A-67CC498016B2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8509000" cy="2207896"/>
              </a:xfrm>
            </p:spPr>
            <p:txBody>
              <a:bodyPr/>
              <a:lstStyle/>
              <a:p>
                <a:r>
                  <a:rPr lang="en-US" dirty="0"/>
                  <a:t>Idea: A spider with angle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copy through a spider of opposite color</a:t>
                </a:r>
              </a:p>
              <a:p>
                <a:pPr lvl="2"/>
                <a:r>
                  <a:rPr lang="en-US" dirty="0"/>
                  <a:t>The phase of the other spider gets flipped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BA782E-9266-9F7E-3C8A-67CC49801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8509000" cy="2207896"/>
              </a:xfrm>
              <a:blipFill>
                <a:blip r:embed="rId3"/>
                <a:stretch>
                  <a:fillRect l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96C10ED-1931-0762-65D2-9B9AD053919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2380180" y="2870430"/>
            <a:ext cx="4065790" cy="1941150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1693A08-0BCE-6748-F02D-0544AD5EBEBF}"/>
              </a:ext>
            </a:extLst>
          </p:cNvPr>
          <p:cNvSpPr/>
          <p:nvPr/>
        </p:nvSpPr>
        <p:spPr>
          <a:xfrm>
            <a:off x="2581401" y="3640008"/>
            <a:ext cx="361803" cy="354860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2F8852-12B7-673C-389B-599B53240D84}"/>
              </a:ext>
            </a:extLst>
          </p:cNvPr>
          <p:cNvSpPr/>
          <p:nvPr/>
        </p:nvSpPr>
        <p:spPr>
          <a:xfrm>
            <a:off x="3032561" y="3640008"/>
            <a:ext cx="361803" cy="354860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2490FC-A2D4-599B-16C8-C54535392342}"/>
              </a:ext>
            </a:extLst>
          </p:cNvPr>
          <p:cNvSpPr/>
          <p:nvPr/>
        </p:nvSpPr>
        <p:spPr>
          <a:xfrm>
            <a:off x="5780436" y="3127473"/>
            <a:ext cx="361803" cy="354860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4D26AC-1C8F-F82E-6E9E-67BBF48673E8}"/>
              </a:ext>
            </a:extLst>
          </p:cNvPr>
          <p:cNvSpPr/>
          <p:nvPr/>
        </p:nvSpPr>
        <p:spPr>
          <a:xfrm>
            <a:off x="5780436" y="4152709"/>
            <a:ext cx="361803" cy="354860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3E21B1-85D9-890F-B3C8-71F7AFD519D8}"/>
              </a:ext>
            </a:extLst>
          </p:cNvPr>
          <p:cNvSpPr/>
          <p:nvPr/>
        </p:nvSpPr>
        <p:spPr>
          <a:xfrm>
            <a:off x="4976592" y="3640008"/>
            <a:ext cx="575617" cy="354859"/>
          </a:xfrm>
          <a:prstGeom prst="roundRect">
            <a:avLst>
              <a:gd name="adj" fmla="val 50000"/>
            </a:avLst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627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Color</a:t>
            </a:r>
            <a:r>
              <a:rPr lang="en-GB" dirty="0"/>
              <a:t> Change Rule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2207896"/>
          </a:xfrm>
        </p:spPr>
        <p:txBody>
          <a:bodyPr/>
          <a:lstStyle/>
          <a:p>
            <a:r>
              <a:rPr lang="en-US" dirty="0"/>
              <a:t>Idea: We can change the color of a single spider</a:t>
            </a:r>
          </a:p>
          <a:p>
            <a:pPr lvl="2"/>
            <a:r>
              <a:rPr lang="en-US" dirty="0"/>
              <a:t>But we need to add Hadamard gates to all its inputs / outputs to compensate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Analog: A Hadamard Gate can push through a spider</a:t>
            </a:r>
          </a:p>
          <a:p>
            <a:pPr lvl="3"/>
            <a:r>
              <a:rPr lang="en-US" dirty="0"/>
              <a:t>By copying itself to every other output</a:t>
            </a:r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AFF7205-BC5F-B978-F701-277DDA99D64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26194" y="2603684"/>
            <a:ext cx="5091611" cy="2207896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75BADE9-B42A-4F60-E237-2B97C2901A76}"/>
              </a:ext>
            </a:extLst>
          </p:cNvPr>
          <p:cNvSpPr/>
          <p:nvPr/>
        </p:nvSpPr>
        <p:spPr>
          <a:xfrm>
            <a:off x="5676900" y="3523920"/>
            <a:ext cx="507094" cy="497362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F469E2-8DF5-32B5-F4EE-662E688B590B}"/>
              </a:ext>
            </a:extLst>
          </p:cNvPr>
          <p:cNvSpPr/>
          <p:nvPr/>
        </p:nvSpPr>
        <p:spPr>
          <a:xfrm>
            <a:off x="2886097" y="3523920"/>
            <a:ext cx="507094" cy="497362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993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Hadamard Gate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2207896"/>
          </a:xfrm>
        </p:spPr>
        <p:txBody>
          <a:bodyPr/>
          <a:lstStyle/>
          <a:p>
            <a:r>
              <a:rPr lang="en-US" dirty="0"/>
              <a:t>Hadamard Gates can be constructed using </a:t>
            </a:r>
            <a:r>
              <a:rPr lang="en-US" dirty="0" err="1"/>
              <a:t>euler</a:t>
            </a:r>
            <a:r>
              <a:rPr lang="en-US" dirty="0"/>
              <a:t> angles</a:t>
            </a:r>
          </a:p>
          <a:p>
            <a:pPr lvl="2"/>
            <a:r>
              <a:rPr lang="en-US" dirty="0"/>
              <a:t>Set up Hadamard as sequence of rotations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27B068-1E63-C978-63E8-B4303B7F9FC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29589" y="2925449"/>
            <a:ext cx="6784227" cy="1454038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2494D51-EC31-A297-5417-579FAF154D4B}"/>
              </a:ext>
            </a:extLst>
          </p:cNvPr>
          <p:cNvSpPr/>
          <p:nvPr/>
        </p:nvSpPr>
        <p:spPr>
          <a:xfrm>
            <a:off x="5825834" y="3373110"/>
            <a:ext cx="590227" cy="578900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5A5533-5E03-783A-EE84-9DCD485761CC}"/>
              </a:ext>
            </a:extLst>
          </p:cNvPr>
          <p:cNvSpPr/>
          <p:nvPr/>
        </p:nvSpPr>
        <p:spPr>
          <a:xfrm>
            <a:off x="4928053" y="3378070"/>
            <a:ext cx="590227" cy="578900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A292D0-9340-5676-FD91-778F3B823D1A}"/>
              </a:ext>
            </a:extLst>
          </p:cNvPr>
          <p:cNvSpPr/>
          <p:nvPr/>
        </p:nvSpPr>
        <p:spPr>
          <a:xfrm>
            <a:off x="6723615" y="3384777"/>
            <a:ext cx="590227" cy="578900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633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Hadamard Gate Cancelation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5869660" cy="2207896"/>
          </a:xfrm>
        </p:spPr>
        <p:txBody>
          <a:bodyPr/>
          <a:lstStyle/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Two Hadamard Gates should cancel!</a:t>
            </a:r>
          </a:p>
          <a:p>
            <a:pPr lvl="2"/>
            <a:r>
              <a:rPr lang="en-US" dirty="0"/>
              <a:t>Using a visual proof, we see that the rule holds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90B864-B0E8-2887-78D9-8A78C3AE4CB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393620" y="922417"/>
            <a:ext cx="2170634" cy="388916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E88513-1968-73D3-A780-FDB8A912BA16}"/>
              </a:ext>
            </a:extLst>
          </p:cNvPr>
          <p:cNvSpPr txBox="1"/>
          <p:nvPr/>
        </p:nvSpPr>
        <p:spPr>
          <a:xfrm>
            <a:off x="7602583" y="1547948"/>
            <a:ext cx="1056379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(Spider-Fusion)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513BBB-6F44-5E52-B181-0AF2EA0A8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620" y="355921"/>
            <a:ext cx="1847671" cy="6537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9BFD46-B16B-2D05-21BC-C28541192D3A}"/>
              </a:ext>
            </a:extLst>
          </p:cNvPr>
          <p:cNvSpPr txBox="1"/>
          <p:nvPr/>
        </p:nvSpPr>
        <p:spPr>
          <a:xfrm>
            <a:off x="5932714" y="563376"/>
            <a:ext cx="11060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5D3CC0-1845-875D-6BD8-19968BD9B124}"/>
              </a:ext>
            </a:extLst>
          </p:cNvPr>
          <p:cNvSpPr txBox="1"/>
          <p:nvPr/>
        </p:nvSpPr>
        <p:spPr>
          <a:xfrm>
            <a:off x="6595639" y="550355"/>
            <a:ext cx="11060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0004A8-A754-C64F-9127-704740372F13}"/>
              </a:ext>
            </a:extLst>
          </p:cNvPr>
          <p:cNvSpPr txBox="1"/>
          <p:nvPr/>
        </p:nvSpPr>
        <p:spPr>
          <a:xfrm>
            <a:off x="7602583" y="1000506"/>
            <a:ext cx="1148456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(Translate to ZX)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BDC36A-B9C2-4366-2ABF-521FF352CA45}"/>
                  </a:ext>
                </a:extLst>
              </p:cNvPr>
              <p:cNvSpPr txBox="1"/>
              <p:nvPr/>
            </p:nvSpPr>
            <p:spPr>
              <a:xfrm>
                <a:off x="7602583" y="2049780"/>
                <a:ext cx="1160702" cy="193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GB" sz="1200" dirty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1200" dirty="0">
                    <a:latin typeface="+mn-lt"/>
                  </a:rPr>
                  <a:t>-Commutation)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BDC36A-B9C2-4366-2ABF-521FF352C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583" y="2049780"/>
                <a:ext cx="1160702" cy="193002"/>
              </a:xfrm>
              <a:prstGeom prst="rect">
                <a:avLst/>
              </a:prstGeom>
              <a:blipFill>
                <a:blip r:embed="rId4"/>
                <a:stretch>
                  <a:fillRect l="-7853" t="-21875" r="-8377" b="-468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8F532D6-06BB-37A3-03B7-E82285B82570}"/>
              </a:ext>
            </a:extLst>
          </p:cNvPr>
          <p:cNvSpPr txBox="1"/>
          <p:nvPr/>
        </p:nvSpPr>
        <p:spPr>
          <a:xfrm>
            <a:off x="7602583" y="2590855"/>
            <a:ext cx="1056379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(Spider-Fusion)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FF20FD-F53F-5749-0724-89F9833DA56E}"/>
              </a:ext>
            </a:extLst>
          </p:cNvPr>
          <p:cNvSpPr txBox="1"/>
          <p:nvPr/>
        </p:nvSpPr>
        <p:spPr>
          <a:xfrm>
            <a:off x="7602583" y="3088179"/>
            <a:ext cx="1253548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(Identity-Removal)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D71654-CE25-C153-4E53-22952FB2B876}"/>
              </a:ext>
            </a:extLst>
          </p:cNvPr>
          <p:cNvSpPr txBox="1"/>
          <p:nvPr/>
        </p:nvSpPr>
        <p:spPr>
          <a:xfrm>
            <a:off x="7602583" y="3590011"/>
            <a:ext cx="1056379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(Spider-Fusion)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DFB01F-E44A-5DD7-B390-4E3E16206E86}"/>
              </a:ext>
            </a:extLst>
          </p:cNvPr>
          <p:cNvSpPr txBox="1"/>
          <p:nvPr/>
        </p:nvSpPr>
        <p:spPr>
          <a:xfrm>
            <a:off x="7602583" y="4116399"/>
            <a:ext cx="604333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(Modulo)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BF024-F3D4-B2A9-69E5-65D621B014AA}"/>
              </a:ext>
            </a:extLst>
          </p:cNvPr>
          <p:cNvSpPr txBox="1"/>
          <p:nvPr/>
        </p:nvSpPr>
        <p:spPr>
          <a:xfrm>
            <a:off x="7602583" y="4582027"/>
            <a:ext cx="1253548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(Identity-Removal)</a:t>
            </a:r>
          </a:p>
        </p:txBody>
      </p:sp>
    </p:spTree>
    <p:extLst>
      <p:ext uri="{BB962C8B-B14F-4D97-AF65-F5344CB8AC3E}">
        <p14:creationId xmlns:p14="http://schemas.microsoft.com/office/powerpoint/2010/main" val="1543433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Circuit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81F3-B155-C0F2-85F1-01A5AB20F73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Goal: Transform circuits into equivalent circuits</a:t>
            </a:r>
          </a:p>
          <a:p>
            <a:pPr lvl="2"/>
            <a:r>
              <a:rPr lang="en-GB" dirty="0"/>
              <a:t>New Circuit must have fewer / simpler gates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6B4BDA-B8EF-08F4-6502-300733A8BC20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348" y="2172928"/>
            <a:ext cx="5277303" cy="263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945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C9D0CE-1486-A5D2-1CA3-2AE50F75DF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err="1"/>
                  <a:t>Example</a:t>
                </a:r>
                <a:r>
                  <a:rPr lang="de-DE" dirty="0"/>
                  <a:t> CNOT </a:t>
                </a:r>
                <a:r>
                  <a:rPr lang="de-DE" dirty="0" err="1"/>
                  <a:t>Application</a:t>
                </a:r>
                <a:r>
                  <a:rPr lang="de-DE" dirty="0"/>
                  <a:t>: Control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C9D0CE-1486-A5D2-1CA3-2AE50F75DF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1" t="-25397" b="-49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A318C-616E-A871-B51F-A1BAA8701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20D8DBC-018B-1BF4-3385-813A7D33C0B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As expected: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|0⟩</m:t>
                    </m:r>
                  </m:oMath>
                </a14:m>
                <a:r>
                  <a:rPr lang="en-US" sz="1400" dirty="0"/>
                  <a:t> Qubit passes through</a:t>
                </a:r>
              </a:p>
              <a:p>
                <a:pPr lvl="3"/>
                <a:r>
                  <a:rPr lang="en-US" sz="1400" dirty="0"/>
                  <a:t>Target qubit is untouched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20D8DBC-018B-1BF4-3385-813A7D33C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ADA14D90-B39C-0358-9FF8-E37FAA2B768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30" y="3029506"/>
            <a:ext cx="7591739" cy="119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716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C9D0CE-1486-A5D2-1CA3-2AE50F75DF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Example CNOT </a:t>
                </a:r>
                <a:r>
                  <a:rPr lang="de-DE" dirty="0" err="1"/>
                  <a:t>Application</a:t>
                </a:r>
                <a:r>
                  <a:rPr lang="de-DE" dirty="0"/>
                  <a:t>: Control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C9D0CE-1486-A5D2-1CA3-2AE50F75DF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1" t="-25397" b="-49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A318C-616E-A871-B51F-A1BAA8701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20D8DBC-018B-1BF4-3385-813A7D33C0B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As expected: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r>
                  <a:rPr lang="en-US" sz="1400" dirty="0"/>
                  <a:t> Qubit passes through</a:t>
                </a:r>
              </a:p>
              <a:p>
                <a:pPr lvl="3"/>
                <a:r>
                  <a:rPr lang="en-US" sz="1400" dirty="0"/>
                  <a:t>Pauli X gate is applied to target qubit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20D8DBC-018B-1BF4-3385-813A7D33C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5D5DDC33-5452-3B02-72B8-A6F75A0B6A65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457" y="2963204"/>
            <a:ext cx="5421086" cy="140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919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Circuit containing 3 alternating CNOTS</a:t>
            </a:r>
          </a:p>
        </p:txBody>
      </p:sp>
      <p:pic>
        <p:nvPicPr>
          <p:cNvPr id="1026" name="Picture 2" descr="Implementation of qubit SWAP using CNOT. | Download Scientific Diagram">
            <a:extLst>
              <a:ext uri="{FF2B5EF4-FFF2-40B4-BE49-F238E27FC236}">
                <a16:creationId xmlns:a16="http://schemas.microsoft.com/office/drawing/2014/main" id="{67C9B7A3-1446-E13B-A7BF-CE6E99490D64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253" y="2432346"/>
            <a:ext cx="4171493" cy="195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5159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Transform into ZX-Diagram</a:t>
            </a:r>
          </a:p>
          <a:p>
            <a:pPr lvl="2"/>
            <a:r>
              <a:rPr lang="en-GB" dirty="0"/>
              <a:t>Remember CNOT Gate from earlier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073E857C-2416-0BB4-0A48-CC3F0DCB6C2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850064" y="2571750"/>
            <a:ext cx="3204035" cy="1965559"/>
          </a:xfrm>
        </p:spPr>
      </p:pic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DE188EF1-4A92-D462-7EE9-C63BC83F41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631"/>
          <a:stretch/>
        </p:blipFill>
        <p:spPr>
          <a:xfrm>
            <a:off x="5258890" y="894533"/>
            <a:ext cx="3354211" cy="986221"/>
          </a:xfrm>
          <a:prstGeom prst="rect">
            <a:avLst/>
          </a:prstGeom>
        </p:spPr>
      </p:pic>
      <p:pic>
        <p:nvPicPr>
          <p:cNvPr id="9" name="Picture 2" descr="Implementation of qubit SWAP using CNOT. | Download Scientific Diagram">
            <a:extLst>
              <a:ext uri="{FF2B5EF4-FFF2-40B4-BE49-F238E27FC236}">
                <a16:creationId xmlns:a16="http://schemas.microsoft.com/office/drawing/2014/main" id="{99736529-9EC1-B525-2B97-77C14DBCE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73" y="2847928"/>
            <a:ext cx="3388526" cy="158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5C1072C-4EC9-D4CA-8C80-FFE49969D59C}"/>
              </a:ext>
            </a:extLst>
          </p:cNvPr>
          <p:cNvSpPr/>
          <p:nvPr/>
        </p:nvSpPr>
        <p:spPr>
          <a:xfrm>
            <a:off x="3916717" y="3484418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4763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44</a:t>
            </a:fld>
            <a:endParaRPr lang="de-D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D89E245-ADAC-3462-E4D1-99ACC305AB6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31178" y="2731885"/>
            <a:ext cx="2773093" cy="179849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Apply the bi-algebra rule</a:t>
            </a:r>
          </a:p>
          <a:p>
            <a:pPr lvl="2"/>
            <a:r>
              <a:rPr lang="en-GB" dirty="0"/>
              <a:t>We need to morph the graph first!</a:t>
            </a:r>
          </a:p>
        </p:txBody>
      </p:sp>
      <p:pic>
        <p:nvPicPr>
          <p:cNvPr id="20" name="Content Placeholder 7">
            <a:extLst>
              <a:ext uri="{FF2B5EF4-FFF2-40B4-BE49-F238E27FC236}">
                <a16:creationId xmlns:a16="http://schemas.microsoft.com/office/drawing/2014/main" id="{81152D78-E070-9BA2-2F70-E509CEF68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2" y="2564822"/>
            <a:ext cx="3204036" cy="1965559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FD7989B6-95BA-5AEB-DED7-4A504C2EEE0C}"/>
              </a:ext>
            </a:extLst>
          </p:cNvPr>
          <p:cNvSpPr/>
          <p:nvPr/>
        </p:nvSpPr>
        <p:spPr>
          <a:xfrm>
            <a:off x="3916717" y="3484418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3011FA4A-F8D4-245C-2330-A037EB5EB7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828"/>
          <a:stretch/>
        </p:blipFill>
        <p:spPr>
          <a:xfrm rot="5400000">
            <a:off x="6602692" y="509866"/>
            <a:ext cx="1333128" cy="101336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28E754E-ACD1-80FA-D8CF-53403AD4AA53}"/>
              </a:ext>
            </a:extLst>
          </p:cNvPr>
          <p:cNvSpPr/>
          <p:nvPr/>
        </p:nvSpPr>
        <p:spPr>
          <a:xfrm rot="5400000">
            <a:off x="7208396" y="1142718"/>
            <a:ext cx="126930" cy="124494"/>
          </a:xfrm>
          <a:prstGeom prst="ellipse">
            <a:avLst/>
          </a:prstGeom>
          <a:solidFill>
            <a:srgbClr val="00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3C7857A8-5C48-2ED0-2EE7-7B97312CBA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80" t="506" r="-1052" b="-506"/>
          <a:stretch/>
        </p:blipFill>
        <p:spPr>
          <a:xfrm rot="5400000">
            <a:off x="4871298" y="491800"/>
            <a:ext cx="1333128" cy="1013368"/>
          </a:xfrm>
          <a:prstGeom prst="rect">
            <a:avLst/>
          </a:prstGeom>
        </p:spPr>
      </p:pic>
      <p:pic>
        <p:nvPicPr>
          <p:cNvPr id="17" name="Content Placeholder 14">
            <a:extLst>
              <a:ext uri="{FF2B5EF4-FFF2-40B4-BE49-F238E27FC236}">
                <a16:creationId xmlns:a16="http://schemas.microsoft.com/office/drawing/2014/main" id="{B83FD264-527D-ED47-D87D-996ED3BF55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25" t="24386" r="39993" b="29618"/>
          <a:stretch/>
        </p:blipFill>
        <p:spPr>
          <a:xfrm>
            <a:off x="6149885" y="762868"/>
            <a:ext cx="612687" cy="46611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6257ECF-08BA-EB81-EC59-82F986B2012E}"/>
              </a:ext>
            </a:extLst>
          </p:cNvPr>
          <p:cNvSpPr/>
          <p:nvPr/>
        </p:nvSpPr>
        <p:spPr>
          <a:xfrm rot="5400000">
            <a:off x="5232523" y="1142660"/>
            <a:ext cx="134989" cy="132398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D2E5C5E-7CBD-B9F3-CA62-2AEB4583606F}"/>
              </a:ext>
            </a:extLst>
          </p:cNvPr>
          <p:cNvSpPr/>
          <p:nvPr/>
        </p:nvSpPr>
        <p:spPr>
          <a:xfrm rot="5400000">
            <a:off x="5720525" y="1142660"/>
            <a:ext cx="134989" cy="132398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55E14CD-E5CE-7E0D-A35E-566B6C78D0CF}"/>
              </a:ext>
            </a:extLst>
          </p:cNvPr>
          <p:cNvSpPr/>
          <p:nvPr/>
        </p:nvSpPr>
        <p:spPr>
          <a:xfrm rot="5400000">
            <a:off x="7208318" y="734680"/>
            <a:ext cx="134989" cy="132398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81D55CC-7EC0-E254-9C6B-9EFE870E9F11}"/>
              </a:ext>
            </a:extLst>
          </p:cNvPr>
          <p:cNvSpPr/>
          <p:nvPr/>
        </p:nvSpPr>
        <p:spPr>
          <a:xfrm rot="5400000">
            <a:off x="5243701" y="732527"/>
            <a:ext cx="126930" cy="124494"/>
          </a:xfrm>
          <a:prstGeom prst="ellipse">
            <a:avLst/>
          </a:prstGeom>
          <a:solidFill>
            <a:srgbClr val="00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F8521F7-5A75-2F2D-BFE2-E9597F53C256}"/>
              </a:ext>
            </a:extLst>
          </p:cNvPr>
          <p:cNvSpPr/>
          <p:nvPr/>
        </p:nvSpPr>
        <p:spPr>
          <a:xfrm rot="5400000">
            <a:off x="5728507" y="732527"/>
            <a:ext cx="126930" cy="124494"/>
          </a:xfrm>
          <a:prstGeom prst="ellipse">
            <a:avLst/>
          </a:prstGeom>
          <a:solidFill>
            <a:srgbClr val="00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058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Morph the ZX-Diagram</a:t>
            </a:r>
          </a:p>
          <a:p>
            <a:pPr lvl="2"/>
            <a:r>
              <a:rPr lang="en-GB" dirty="0"/>
              <a:t>Allowed, since we are allowed to move stuff freely</a:t>
            </a:r>
          </a:p>
          <a:p>
            <a:pPr lvl="2"/>
            <a:r>
              <a:rPr lang="en-GB" dirty="0"/>
              <a:t>Guaranteed by underlying category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8273C36-14F6-0BEA-2156-0E9C9938ECD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31178" y="2720268"/>
            <a:ext cx="2753462" cy="1755290"/>
          </a:xfrm>
        </p:spPr>
      </p:pic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7FF666A3-0918-44AD-ABAA-716431641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05" y="2720268"/>
            <a:ext cx="2753462" cy="178576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7619EB-18D7-CD60-5026-DDD5371F3DE7}"/>
              </a:ext>
            </a:extLst>
          </p:cNvPr>
          <p:cNvSpPr/>
          <p:nvPr/>
        </p:nvSpPr>
        <p:spPr>
          <a:xfrm>
            <a:off x="3930572" y="3529733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4299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46</a:t>
            </a:fld>
            <a:endParaRPr lang="de-D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A665051-934F-318C-39E8-B08CEEAA4AE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31178" y="2739075"/>
            <a:ext cx="2714599" cy="17176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Apply spider fusion rule</a:t>
            </a:r>
          </a:p>
          <a:p>
            <a:pPr lvl="2"/>
            <a:r>
              <a:rPr lang="en-GB" dirty="0"/>
              <a:t>Attention, two wires remain between the first nodes!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E061DBB5-3EEA-D760-4AF9-0390B3D55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96" y="2670895"/>
            <a:ext cx="2801266" cy="178576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A4D7A8-8DA6-A809-E4F2-7C89BC7351EC}"/>
              </a:ext>
            </a:extLst>
          </p:cNvPr>
          <p:cNvSpPr/>
          <p:nvPr/>
        </p:nvSpPr>
        <p:spPr>
          <a:xfrm>
            <a:off x="3930572" y="3529733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pic>
        <p:nvPicPr>
          <p:cNvPr id="14" name="Content Placeholder 12">
            <a:extLst>
              <a:ext uri="{FF2B5EF4-FFF2-40B4-BE49-F238E27FC236}">
                <a16:creationId xmlns:a16="http://schemas.microsoft.com/office/drawing/2014/main" id="{3F917B34-F354-9DDE-4893-31AE2B7A5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514" y="849332"/>
            <a:ext cx="3760162" cy="118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451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Apply the </a:t>
            </a:r>
            <a:r>
              <a:rPr lang="en-GB" dirty="0" err="1"/>
              <a:t>Hopf</a:t>
            </a:r>
            <a:r>
              <a:rPr lang="en-GB" dirty="0"/>
              <a:t>-Law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2961BA-8EDA-05FF-D07F-D81E442EE5C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31179" y="2739074"/>
            <a:ext cx="2689692" cy="1717675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9CF136BE-E188-C736-DFDC-C6D6FAB5A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96" y="2687212"/>
            <a:ext cx="2770631" cy="175313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07EF5130-F737-F0B2-3BA6-EB6801026365}"/>
              </a:ext>
            </a:extLst>
          </p:cNvPr>
          <p:cNvSpPr/>
          <p:nvPr/>
        </p:nvSpPr>
        <p:spPr>
          <a:xfrm>
            <a:off x="3930572" y="3529733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4BB34D36-E6AE-D90F-44C7-7544D29648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61" r="13220"/>
          <a:stretch/>
        </p:blipFill>
        <p:spPr>
          <a:xfrm>
            <a:off x="4916880" y="837799"/>
            <a:ext cx="3633354" cy="111233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580F51-C8F2-C991-F5AD-ACCFB31C03FA}"/>
              </a:ext>
            </a:extLst>
          </p:cNvPr>
          <p:cNvSpPr/>
          <p:nvPr/>
        </p:nvSpPr>
        <p:spPr>
          <a:xfrm>
            <a:off x="5660337" y="1281920"/>
            <a:ext cx="177415" cy="177407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4B85B4-FF46-C864-4787-51A960A7A930}"/>
              </a:ext>
            </a:extLst>
          </p:cNvPr>
          <p:cNvSpPr/>
          <p:nvPr/>
        </p:nvSpPr>
        <p:spPr>
          <a:xfrm>
            <a:off x="5098051" y="1285317"/>
            <a:ext cx="177415" cy="174010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1D7830-FA63-27F1-4999-7F0BF9035491}"/>
              </a:ext>
            </a:extLst>
          </p:cNvPr>
          <p:cNvSpPr/>
          <p:nvPr/>
        </p:nvSpPr>
        <p:spPr>
          <a:xfrm>
            <a:off x="8138592" y="1280221"/>
            <a:ext cx="177415" cy="177407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FDED40-6442-6E09-99EF-BFA200489321}"/>
              </a:ext>
            </a:extLst>
          </p:cNvPr>
          <p:cNvSpPr/>
          <p:nvPr/>
        </p:nvSpPr>
        <p:spPr>
          <a:xfrm>
            <a:off x="7579859" y="1283618"/>
            <a:ext cx="177415" cy="174010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6743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Identity Removal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F983BCE-D3D6-7B4E-93D2-1A63F318286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03762" y="2739073"/>
            <a:ext cx="2717109" cy="1634941"/>
          </a:xfrm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4D14F11-DBDD-3A7D-96F1-8EC31DC7C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93" y="2687212"/>
            <a:ext cx="2745211" cy="175313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5702DC9-1681-AE64-8825-8CB77C27D15E}"/>
              </a:ext>
            </a:extLst>
          </p:cNvPr>
          <p:cNvSpPr/>
          <p:nvPr/>
        </p:nvSpPr>
        <p:spPr>
          <a:xfrm>
            <a:off x="3930572" y="3529733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027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Complicated CNOT circuit is actually a swap operation</a:t>
            </a:r>
          </a:p>
          <a:p>
            <a:pPr lvl="2"/>
            <a:r>
              <a:rPr lang="en-GB" dirty="0"/>
              <a:t>Since we are working at the </a:t>
            </a:r>
            <a:r>
              <a:rPr lang="en-GB" i="1" dirty="0"/>
              <a:t>atom</a:t>
            </a:r>
            <a:r>
              <a:rPr lang="en-GB" dirty="0"/>
              <a:t>-level many other circuits can be simplified like this</a:t>
            </a:r>
          </a:p>
          <a:p>
            <a:pPr lvl="2"/>
            <a:r>
              <a:rPr lang="en-GB" dirty="0"/>
              <a:t>Extracting back quantum circuits is hard</a:t>
            </a:r>
          </a:p>
          <a:p>
            <a:pPr lvl="3"/>
            <a:r>
              <a:rPr lang="en-GB" dirty="0"/>
              <a:t>But it's possible for simple circuits</a:t>
            </a:r>
          </a:p>
          <a:p>
            <a:pPr lvl="3"/>
            <a:r>
              <a:rPr lang="en-GB" dirty="0"/>
              <a:t>(In general: Graph needs to have “</a:t>
            </a:r>
            <a:r>
              <a:rPr lang="en-GB" dirty="0" err="1"/>
              <a:t>gFlow</a:t>
            </a:r>
            <a:r>
              <a:rPr lang="en-GB" dirty="0"/>
              <a:t>”)</a:t>
            </a:r>
          </a:p>
        </p:txBody>
      </p:sp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B0201BD9-C450-5A15-73F9-8C1C0ACF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162" y="2670895"/>
            <a:ext cx="2884129" cy="171767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50DCC81-51DD-8662-8796-8DBCE538EA40}"/>
              </a:ext>
            </a:extLst>
          </p:cNvPr>
          <p:cNvSpPr/>
          <p:nvPr/>
        </p:nvSpPr>
        <p:spPr>
          <a:xfrm>
            <a:off x="3930572" y="3529733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pic>
        <p:nvPicPr>
          <p:cNvPr id="17" name="Picture 2" descr="Implementation of qubit SWAP using CNOT. | Download Scientific Diagram">
            <a:extLst>
              <a:ext uri="{FF2B5EF4-FFF2-40B4-BE49-F238E27FC236}">
                <a16:creationId xmlns:a16="http://schemas.microsoft.com/office/drawing/2014/main" id="{C5B24629-94D8-E513-E464-FE483D74AA2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42" y="2795775"/>
            <a:ext cx="3611011" cy="169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210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81F3-B155-C0F2-85F1-01A5AB20F73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Why use ZX-Calculus for this?</a:t>
            </a:r>
          </a:p>
          <a:p>
            <a:r>
              <a:rPr lang="en-GB" dirty="0"/>
              <a:t>Circuit simplifications also exist for logic gates:</a:t>
            </a:r>
          </a:p>
        </p:txBody>
      </p:sp>
      <p:pic>
        <p:nvPicPr>
          <p:cNvPr id="6" name="Inhaltsplatzhalter 12">
            <a:extLst>
              <a:ext uri="{FF2B5EF4-FFF2-40B4-BE49-F238E27FC236}">
                <a16:creationId xmlns:a16="http://schemas.microsoft.com/office/drawing/2014/main" id="{E608B91F-84BF-E475-554C-8EA46C83D0D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32208" y="2254648"/>
            <a:ext cx="7679584" cy="2653932"/>
          </a:xfrm>
        </p:spPr>
      </p:pic>
    </p:spTree>
    <p:extLst>
      <p:ext uri="{BB962C8B-B14F-4D97-AF65-F5344CB8AC3E}">
        <p14:creationId xmlns:p14="http://schemas.microsoft.com/office/powerpoint/2010/main" val="31852436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068E9A9-A902-6966-079C-D36E36B7E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Translating Circuits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41A3D0-81AB-BA07-367C-4B8C4D626C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50</a:t>
            </a:fld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F8D22-E31F-FA06-02DC-1DB9900DE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347"/>
          <a:stretch/>
        </p:blipFill>
        <p:spPr>
          <a:xfrm>
            <a:off x="3968243" y="1036131"/>
            <a:ext cx="3449254" cy="1388542"/>
          </a:xfrm>
          <a:prstGeom prst="rect">
            <a:avLst/>
          </a:prstGeom>
        </p:spPr>
      </p:pic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AA0DC7EC-03FB-F698-1CF1-F70C465B4EA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rcRect b="1063"/>
          <a:stretch/>
        </p:blipFill>
        <p:spPr>
          <a:xfrm>
            <a:off x="318009" y="1010371"/>
            <a:ext cx="3244723" cy="3651683"/>
          </a:xfrm>
          <a:prstGeom prst="rect">
            <a:avLst/>
          </a:prstGeom>
        </p:spPr>
      </p:pic>
      <p:pic>
        <p:nvPicPr>
          <p:cNvPr id="1026" name="Picture 2" descr="circuit construction - Show that a $CZ$ gate can be implemented using a  $CNOT$ gate and Hadamard gates - Quantum Computing Stack Exchange">
            <a:extLst>
              <a:ext uri="{FF2B5EF4-FFF2-40B4-BE49-F238E27FC236}">
                <a16:creationId xmlns:a16="http://schemas.microsoft.com/office/drawing/2014/main" id="{4DC95690-D8D3-804D-9BE9-96CCE89E6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870" y="3382850"/>
            <a:ext cx="2953207" cy="107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A969B6-4CDF-2662-C4B2-9254FE7737EC}"/>
              </a:ext>
            </a:extLst>
          </p:cNvPr>
          <p:cNvSpPr txBox="1"/>
          <p:nvPr/>
        </p:nvSpPr>
        <p:spPr>
          <a:xfrm>
            <a:off x="5975306" y="4495800"/>
            <a:ext cx="2440925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Challenge: Try </a:t>
            </a:r>
            <a:r>
              <a:rPr lang="de-DE" sz="1200" dirty="0" err="1">
                <a:latin typeface="+mn-lt"/>
              </a:rPr>
              <a:t>to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prove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this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identity</a:t>
            </a:r>
            <a:r>
              <a:rPr lang="de-DE" sz="1200" dirty="0">
                <a:latin typeface="+mn-lt"/>
              </a:rPr>
              <a:t>!</a:t>
            </a:r>
            <a:endParaRPr lang="en-US" sz="12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24708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37A40-0A8A-2D2C-C320-43CF0BF00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Quantum Circuits to ZX-Diagrams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DECA9-2F11-25C7-8705-B852EF1730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FD2DF-0676-30DB-0BC1-81E708AD62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6"/>
            <a:ext cx="8509000" cy="1308415"/>
          </a:xfrm>
        </p:spPr>
        <p:txBody>
          <a:bodyPr/>
          <a:lstStyle/>
          <a:p>
            <a:r>
              <a:rPr lang="en-GB" dirty="0"/>
              <a:t>Example circuit:</a:t>
            </a:r>
          </a:p>
          <a:p>
            <a:pPr lvl="2"/>
            <a:r>
              <a:rPr lang="en-GB" dirty="0"/>
              <a:t>Custom gates need to be handled separately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ea typeface="+mj-ea"/>
                <a:cs typeface="+mj-cs"/>
              </a:rPr>
              <a:t>Backwards direction also possible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A67B5-9B4A-7CAD-8C43-AEA8F3892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19"/>
          <a:stretch/>
        </p:blipFill>
        <p:spPr>
          <a:xfrm>
            <a:off x="59789" y="2596243"/>
            <a:ext cx="3786215" cy="2067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AC1F90-B725-F911-DD7B-593950B66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342" r="16070" b="-5869"/>
          <a:stretch/>
        </p:blipFill>
        <p:spPr>
          <a:xfrm>
            <a:off x="5489364" y="2596242"/>
            <a:ext cx="3337644" cy="206792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A092221-24A1-8A8F-8A74-840BA5E7A04B}"/>
              </a:ext>
            </a:extLst>
          </p:cNvPr>
          <p:cNvSpPr/>
          <p:nvPr/>
        </p:nvSpPr>
        <p:spPr>
          <a:xfrm>
            <a:off x="4109247" y="3416298"/>
            <a:ext cx="1116874" cy="4278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CA784-C6D1-87E3-FBB4-8F2E934F31FE}"/>
              </a:ext>
            </a:extLst>
          </p:cNvPr>
          <p:cNvSpPr/>
          <p:nvPr/>
        </p:nvSpPr>
        <p:spPr>
          <a:xfrm>
            <a:off x="5976450" y="2793093"/>
            <a:ext cx="347682" cy="341009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798B35-B07B-6ED8-C1FB-F657CF03704E}"/>
              </a:ext>
            </a:extLst>
          </p:cNvPr>
          <p:cNvSpPr/>
          <p:nvPr/>
        </p:nvSpPr>
        <p:spPr>
          <a:xfrm>
            <a:off x="5976450" y="3456369"/>
            <a:ext cx="347682" cy="347666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23DF85-76BA-50ED-4E35-21D357653EC3}"/>
              </a:ext>
            </a:extLst>
          </p:cNvPr>
          <p:cNvSpPr/>
          <p:nvPr/>
        </p:nvSpPr>
        <p:spPr>
          <a:xfrm>
            <a:off x="7498855" y="3455097"/>
            <a:ext cx="347682" cy="347666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CB0A5F-D04F-DA83-0EA1-76CC5AE5F2B1}"/>
              </a:ext>
            </a:extLst>
          </p:cNvPr>
          <p:cNvSpPr/>
          <p:nvPr/>
        </p:nvSpPr>
        <p:spPr>
          <a:xfrm>
            <a:off x="6607092" y="2879680"/>
            <a:ext cx="167842" cy="167834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149222-5457-A8B5-0F72-F2720C267084}"/>
              </a:ext>
            </a:extLst>
          </p:cNvPr>
          <p:cNvSpPr/>
          <p:nvPr/>
        </p:nvSpPr>
        <p:spPr>
          <a:xfrm>
            <a:off x="7154920" y="4188143"/>
            <a:ext cx="167842" cy="167834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74A1CF1-D1E2-6553-D931-382B0BD5CCD1}"/>
              </a:ext>
            </a:extLst>
          </p:cNvPr>
          <p:cNvSpPr/>
          <p:nvPr/>
        </p:nvSpPr>
        <p:spPr>
          <a:xfrm>
            <a:off x="5971986" y="4101555"/>
            <a:ext cx="347682" cy="341009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FF26486-B407-14DE-7C98-61ED67B5F502}"/>
              </a:ext>
            </a:extLst>
          </p:cNvPr>
          <p:cNvSpPr/>
          <p:nvPr/>
        </p:nvSpPr>
        <p:spPr>
          <a:xfrm>
            <a:off x="6603815" y="4188143"/>
            <a:ext cx="171119" cy="167835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D994C41-7276-02EE-85B0-2D4191A2709C}"/>
              </a:ext>
            </a:extLst>
          </p:cNvPr>
          <p:cNvSpPr/>
          <p:nvPr/>
        </p:nvSpPr>
        <p:spPr>
          <a:xfrm>
            <a:off x="7150052" y="3545012"/>
            <a:ext cx="171119" cy="167835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49EFE0A-F3BB-0E9D-02CD-BD9FD5A33BF9}"/>
              </a:ext>
            </a:extLst>
          </p:cNvPr>
          <p:cNvSpPr/>
          <p:nvPr/>
        </p:nvSpPr>
        <p:spPr>
          <a:xfrm>
            <a:off x="7498855" y="2789764"/>
            <a:ext cx="547865" cy="347666"/>
          </a:xfrm>
          <a:prstGeom prst="roundRect">
            <a:avLst>
              <a:gd name="adj" fmla="val 50000"/>
            </a:avLst>
          </a:prstGeom>
          <a:solidFill>
            <a:srgbClr val="00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396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DED6-99FE-9DA6-A8DF-C9C789A0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Circuit </a:t>
            </a:r>
            <a:r>
              <a:rPr lang="de-DE" dirty="0" err="1"/>
              <a:t>Simplification</a:t>
            </a:r>
            <a:r>
              <a:rPr lang="de-DE" dirty="0"/>
              <a:t> GHZ-State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76D6B-254F-D590-FDEB-9BD0F4A060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CFB595F-2DB6-81F2-E221-2C5D04F2723E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𝐺𝐻𝑍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000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111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de-DE" b="0" dirty="0"/>
              </a:p>
              <a:p>
                <a:pPr lvl="2"/>
                <a:r>
                  <a:rPr lang="en-US" dirty="0"/>
                  <a:t>Calculating the circuit with ZX seems trivial compared to classical reasoning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0, 3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=1⋅</m:t>
                    </m:r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000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1⋅</m:t>
                    </m:r>
                    <m:d>
                      <m:dPr>
                        <m:begChr m:val="|"/>
                        <m:endChr m:val="⟩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111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000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111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CFB595F-2DB6-81F2-E221-2C5D04F272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745EB358-EF2F-DB86-1072-D629194BE7E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17" y="3420904"/>
            <a:ext cx="6961948" cy="108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528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3527-A61A-0301-6ED8-9ED8638A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Quantum Teleportation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1D206-0A55-C14A-C0E4-CD5D6CECEB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53</a:t>
            </a:fld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66DD93-CCE4-04DD-E955-1EFFAEDE057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478973" y="1283664"/>
            <a:ext cx="6186054" cy="2743582"/>
          </a:xfrm>
        </p:spPr>
      </p:pic>
    </p:spTree>
    <p:extLst>
      <p:ext uri="{BB962C8B-B14F-4D97-AF65-F5344CB8AC3E}">
        <p14:creationId xmlns:p14="http://schemas.microsoft.com/office/powerpoint/2010/main" val="5306225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3527-A61A-0301-6ED8-9ED8638A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Quantum Teleportation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1D206-0A55-C14A-C0E4-CD5D6CECEB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54</a:t>
            </a:fld>
            <a:endParaRPr lang="de-DE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266CFE7-03F1-7060-1C1B-D3B4AAC116C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/>
          <a:srcRect t="4644"/>
          <a:stretch/>
        </p:blipFill>
        <p:spPr>
          <a:xfrm>
            <a:off x="897369" y="1765526"/>
            <a:ext cx="7281008" cy="3234716"/>
          </a:xfr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726146A-1BED-D752-AC7B-207398DEB404}"/>
              </a:ext>
            </a:extLst>
          </p:cNvPr>
          <p:cNvSpPr txBox="1">
            <a:spLocks/>
          </p:cNvSpPr>
          <p:nvPr/>
        </p:nvSpPr>
        <p:spPr>
          <a:xfrm>
            <a:off x="283373" y="906507"/>
            <a:ext cx="8509000" cy="1718039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179388" indent="-179388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Shared Bell State, is just a bent wire!</a:t>
            </a:r>
          </a:p>
          <a:p>
            <a:r>
              <a:rPr lang="en-US" sz="1600" dirty="0"/>
              <a:t>Measurement is a parameterized spider</a:t>
            </a:r>
          </a:p>
        </p:txBody>
      </p:sp>
    </p:spTree>
    <p:extLst>
      <p:ext uri="{BB962C8B-B14F-4D97-AF65-F5344CB8AC3E}">
        <p14:creationId xmlns:p14="http://schemas.microsoft.com/office/powerpoint/2010/main" val="10277685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092A-91F1-DAC7-76E6-023A7BC6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Completeness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ADC65E-FEEA-BAF2-7AC8-201C0CDF1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3D2C2-1852-1D7C-6059-8FDF60AF957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ZX Calculus is complete for </a:t>
            </a:r>
            <a:r>
              <a:rPr lang="en-US" dirty="0" err="1"/>
              <a:t>Clifford+T</a:t>
            </a:r>
            <a:r>
              <a:rPr lang="en-US" dirty="0"/>
              <a:t> gates</a:t>
            </a:r>
          </a:p>
          <a:p>
            <a:pPr lvl="2"/>
            <a:r>
              <a:rPr lang="en-US" dirty="0"/>
              <a:t>Any two ZX-Graphs for the same Quantum circuit can be transformed into each other </a:t>
            </a:r>
          </a:p>
          <a:p>
            <a:pPr lvl="2"/>
            <a:r>
              <a:rPr lang="en-US" dirty="0"/>
              <a:t>Since </a:t>
            </a:r>
            <a:r>
              <a:rPr lang="en-US" dirty="0" err="1"/>
              <a:t>Clifford+T</a:t>
            </a:r>
            <a:r>
              <a:rPr lang="en-US" dirty="0"/>
              <a:t> is approximately universal, ZX-Calculus is too</a:t>
            </a:r>
          </a:p>
          <a:p>
            <a:r>
              <a:rPr lang="en-US" dirty="0"/>
              <a:t>This means that if a simpler circuit exists, it can be found using ZX-calculus</a:t>
            </a:r>
          </a:p>
          <a:p>
            <a:pPr lvl="2"/>
            <a:r>
              <a:rPr lang="en-US" dirty="0"/>
              <a:t>But the path between those transformations may traverse invalid quantum circuits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0BE4A7-0D45-0CBB-D161-1D4610F1D2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800865" y="3093905"/>
            <a:ext cx="3404921" cy="1717675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1145D27-F819-C027-E2F3-3FF661D64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83" y="3115101"/>
            <a:ext cx="3582539" cy="179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552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2CD45-6471-72D3-65BB-F27FC9A5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External Image 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064EA5-D1C1-F28A-AD8C-C3B8A7D8D5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C4D9C-EF1F-5DAF-0D70-2726E1D54AB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7500" y="963113"/>
            <a:ext cx="8509000" cy="4004038"/>
          </a:xfrm>
        </p:spPr>
        <p:txBody>
          <a:bodyPr/>
          <a:lstStyle/>
          <a:p>
            <a:r>
              <a:rPr lang="en-GB" sz="1000" dirty="0"/>
              <a:t>Quantum compilation [P.4]: </a:t>
            </a:r>
            <a:r>
              <a:rPr lang="en-GB" sz="1000" dirty="0">
                <a:hlinkClick r:id="rId2"/>
              </a:rPr>
              <a:t>https://quantum-journal.org/papers/q-2020-06-04-279/</a:t>
            </a:r>
            <a:endParaRPr lang="en-GB" sz="1000" dirty="0"/>
          </a:p>
          <a:p>
            <a:r>
              <a:rPr lang="en-GB" sz="1000" dirty="0"/>
              <a:t>Circuit optimization [P.5]: </a:t>
            </a:r>
            <a:r>
              <a:rPr lang="en-GB" sz="1000" dirty="0">
                <a:hlinkClick r:id="rId2"/>
              </a:rPr>
              <a:t>https://quantum-journal.org/papers/q-2020-06-04-279/</a:t>
            </a:r>
            <a:endParaRPr lang="en-GB" sz="1000" dirty="0"/>
          </a:p>
          <a:p>
            <a:r>
              <a:rPr lang="en-GB" sz="1000" dirty="0"/>
              <a:t>Circuit Identities: [P.6 - P9]: </a:t>
            </a:r>
            <a:r>
              <a:rPr lang="en-GB" sz="1000" dirty="0">
                <a:hlinkClick r:id="rId3"/>
              </a:rPr>
              <a:t>https://arxiv.org/pdf/1310.6813.pdf</a:t>
            </a:r>
            <a:endParaRPr lang="en-GB" sz="1000" dirty="0"/>
          </a:p>
          <a:p>
            <a:r>
              <a:rPr lang="en-GB" sz="1000" dirty="0"/>
              <a:t>Spiders as Matrix [P.20]: </a:t>
            </a:r>
            <a:r>
              <a:rPr lang="en-GB" sz="1000" dirty="0">
                <a:hlinkClick r:id="rId4"/>
              </a:rPr>
              <a:t>https://zxcalculus.com/tutorial</a:t>
            </a:r>
            <a:r>
              <a:rPr lang="en-GB" sz="1000" dirty="0"/>
              <a:t> </a:t>
            </a:r>
          </a:p>
          <a:p>
            <a:r>
              <a:rPr lang="en-GB" sz="1000" dirty="0"/>
              <a:t>CNOT ZX-Graph [P.27]: </a:t>
            </a:r>
            <a:r>
              <a:rPr lang="en-GB" sz="1000" dirty="0">
                <a:hlinkClick r:id="rId5"/>
              </a:rPr>
              <a:t>https://commons.wikimedia.org/wiki/File:ZX-calculus_cNOT-example.svg</a:t>
            </a:r>
            <a:endParaRPr lang="en-GB" sz="1000" dirty="0"/>
          </a:p>
          <a:p>
            <a:r>
              <a:rPr lang="en-GB" sz="1000" dirty="0"/>
              <a:t>Example Circuit Identities [P.30]: </a:t>
            </a:r>
            <a:r>
              <a:rPr lang="en-GB" sz="1000" dirty="0">
                <a:hlinkClick r:id="rId6"/>
              </a:rPr>
              <a:t>https://www.arxiv-vanity.com/papers/2303.08829/</a:t>
            </a:r>
            <a:endParaRPr lang="en-GB" sz="1000" dirty="0"/>
          </a:p>
          <a:p>
            <a:r>
              <a:rPr lang="en-GB" sz="1000" dirty="0"/>
              <a:t>Spider Fusion [P.32]: </a:t>
            </a:r>
            <a:r>
              <a:rPr lang="en-GB" sz="1000" dirty="0">
                <a:hlinkClick r:id="rId7"/>
              </a:rPr>
              <a:t>https://www.cs.ox.ac.uk/people/bob.coecke/ZX-lectures_JPG.pdf</a:t>
            </a:r>
            <a:r>
              <a:rPr lang="en-GB" sz="1000" dirty="0"/>
              <a:t> </a:t>
            </a:r>
          </a:p>
          <a:p>
            <a:r>
              <a:rPr lang="en-GB" sz="1000" dirty="0"/>
              <a:t>CNOT Application [P.40 – P.41]: </a:t>
            </a:r>
            <a:r>
              <a:rPr lang="en-GB" sz="900" dirty="0">
                <a:hlinkClick r:id="rId8"/>
              </a:rPr>
              <a:t>https://quantumcomputing.stackexchange.com/questions/10235/explain-the-representation-of-the-cnot-gate-in-zx-calculus</a:t>
            </a:r>
            <a:endParaRPr lang="en-GB" sz="1000" dirty="0"/>
          </a:p>
          <a:p>
            <a:r>
              <a:rPr lang="en-GB" sz="1000" dirty="0"/>
              <a:t>CNOT Simplification [P.43 – P.48]: </a:t>
            </a:r>
            <a:r>
              <a:rPr lang="en-GB" sz="1000" dirty="0">
                <a:hlinkClick r:id="rId9"/>
              </a:rPr>
              <a:t>https://zxcalculus.com/</a:t>
            </a:r>
            <a:endParaRPr lang="en-GB" sz="1000" dirty="0"/>
          </a:p>
          <a:p>
            <a:r>
              <a:rPr lang="en-GB" sz="1000" dirty="0"/>
              <a:t>Translating from Gates to ZX [P.50], Example Circuit [P.51]: </a:t>
            </a:r>
            <a:r>
              <a:rPr lang="en-GB" sz="1000" dirty="0">
                <a:hlinkClick r:id="rId10"/>
              </a:rPr>
              <a:t>https://arxiv.org/pdf/2012.13966.pdf</a:t>
            </a:r>
            <a:endParaRPr lang="en-GB" sz="1000" dirty="0"/>
          </a:p>
          <a:p>
            <a:r>
              <a:rPr lang="en-GB" sz="1000" dirty="0"/>
              <a:t>GHZ State Simplification [P.52]: </a:t>
            </a:r>
            <a:r>
              <a:rPr lang="en-GB" sz="800" dirty="0">
                <a:hlinkClick r:id="rId11"/>
              </a:rPr>
              <a:t>https://medium.com/quantinuum/how-zx-calculus-reveals-the-logic-and-processes-of-quantum-mechanics-to-everyone-944fc3bbbb2c</a:t>
            </a:r>
            <a:endParaRPr lang="en-GB" sz="1000" dirty="0"/>
          </a:p>
          <a:p>
            <a:r>
              <a:rPr lang="en-US" sz="1000" dirty="0"/>
              <a:t> Teleportation, Toffoli Gate Examples [P.53 – P.56]: </a:t>
            </a:r>
            <a:r>
              <a:rPr lang="en-US" sz="1000" dirty="0">
                <a:hlinkClick r:id="rId12"/>
              </a:rPr>
              <a:t>https://pennylane.ai/qml/demos/tutorial_zx_calculus</a:t>
            </a:r>
            <a:endParaRPr lang="en-US" sz="1000" dirty="0"/>
          </a:p>
          <a:p>
            <a:r>
              <a:rPr lang="en-US" sz="1000" dirty="0"/>
              <a:t>Completeness [P.57]: </a:t>
            </a:r>
            <a:r>
              <a:rPr lang="en-US" sz="1000" dirty="0">
                <a:hlinkClick r:id="rId13"/>
              </a:rPr>
              <a:t>https://arxiv.org/pdf/1902.03178.pdf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10955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1" name="Grafik 13">
            <a:extLst>
              <a:ext uri="{FF2B5EF4-FFF2-40B4-BE49-F238E27FC236}">
                <a16:creationId xmlns:a16="http://schemas.microsoft.com/office/drawing/2014/main" id="{944ED1A2-2506-04BA-1716-9B4A554586D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t="2110" r="3319"/>
          <a:stretch/>
        </p:blipFill>
        <p:spPr>
          <a:xfrm>
            <a:off x="266345" y="1728418"/>
            <a:ext cx="4305793" cy="2877839"/>
          </a:xfrm>
          <a:prstGeom prst="rect">
            <a:avLst/>
          </a:prstGeom>
        </p:spPr>
      </p:pic>
      <p:pic>
        <p:nvPicPr>
          <p:cNvPr id="12" name="Inhaltsplatzhalter 10">
            <a:extLst>
              <a:ext uri="{FF2B5EF4-FFF2-40B4-BE49-F238E27FC236}">
                <a16:creationId xmlns:a16="http://schemas.microsoft.com/office/drawing/2014/main" id="{56D8DBD7-D3C2-3C99-CBD5-CDE6FECF59F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l="4705" t="1134"/>
          <a:stretch/>
        </p:blipFill>
        <p:spPr>
          <a:xfrm>
            <a:off x="4773503" y="1728418"/>
            <a:ext cx="4241929" cy="2911873"/>
          </a:xfr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BB48233-A5C6-4D26-4978-C770634CC9C9}"/>
              </a:ext>
            </a:extLst>
          </p:cNvPr>
          <p:cNvSpPr txBox="1">
            <a:spLocks/>
          </p:cNvSpPr>
          <p:nvPr/>
        </p:nvSpPr>
        <p:spPr>
          <a:xfrm>
            <a:off x="318009" y="1097007"/>
            <a:ext cx="8509000" cy="32959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Unfortunately, there are more …</a:t>
            </a:r>
          </a:p>
        </p:txBody>
      </p:sp>
    </p:spTree>
    <p:extLst>
      <p:ext uri="{BB962C8B-B14F-4D97-AF65-F5344CB8AC3E}">
        <p14:creationId xmlns:p14="http://schemas.microsoft.com/office/powerpoint/2010/main" val="1980210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BB48233-A5C6-4D26-4978-C770634CC9C9}"/>
              </a:ext>
            </a:extLst>
          </p:cNvPr>
          <p:cNvSpPr txBox="1">
            <a:spLocks/>
          </p:cNvSpPr>
          <p:nvPr/>
        </p:nvSpPr>
        <p:spPr>
          <a:xfrm>
            <a:off x="318009" y="1097007"/>
            <a:ext cx="8509000" cy="32959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 more …</a:t>
            </a:r>
          </a:p>
        </p:txBody>
      </p:sp>
      <p:pic>
        <p:nvPicPr>
          <p:cNvPr id="6" name="Inhaltsplatzhalter 8">
            <a:extLst>
              <a:ext uri="{FF2B5EF4-FFF2-40B4-BE49-F238E27FC236}">
                <a16:creationId xmlns:a16="http://schemas.microsoft.com/office/drawing/2014/main" id="{B21A70CD-F64D-7DCF-8C54-70ED83D76DD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tretch/>
        </p:blipFill>
        <p:spPr>
          <a:xfrm>
            <a:off x="1191374" y="1344592"/>
            <a:ext cx="6761252" cy="3592404"/>
          </a:xfrm>
        </p:spPr>
      </p:pic>
    </p:spTree>
    <p:extLst>
      <p:ext uri="{BB962C8B-B14F-4D97-AF65-F5344CB8AC3E}">
        <p14:creationId xmlns:p14="http://schemas.microsoft.com/office/powerpoint/2010/main" val="3086441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BB48233-A5C6-4D26-4978-C770634CC9C9}"/>
              </a:ext>
            </a:extLst>
          </p:cNvPr>
          <p:cNvSpPr txBox="1">
            <a:spLocks/>
          </p:cNvSpPr>
          <p:nvPr/>
        </p:nvSpPr>
        <p:spPr>
          <a:xfrm>
            <a:off x="318009" y="1097007"/>
            <a:ext cx="8509000" cy="32959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 even more …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44E8B49-8F70-BC4F-1407-7302F04959C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3714"/>
          <a:stretch/>
        </p:blipFill>
        <p:spPr>
          <a:xfrm>
            <a:off x="1466306" y="1514168"/>
            <a:ext cx="6211388" cy="3297412"/>
          </a:xfrm>
        </p:spPr>
      </p:pic>
    </p:spTree>
    <p:extLst>
      <p:ext uri="{BB962C8B-B14F-4D97-AF65-F5344CB8AC3E}">
        <p14:creationId xmlns:p14="http://schemas.microsoft.com/office/powerpoint/2010/main" val="1611377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81F3-B155-C0F2-85F1-01A5AB20F73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Optimizing a circuit classically is unpractical</a:t>
            </a:r>
          </a:p>
          <a:p>
            <a:pPr lvl="2"/>
            <a:r>
              <a:rPr lang="en-GB" dirty="0"/>
              <a:t>Finding an optimal simplification path is hard</a:t>
            </a:r>
          </a:p>
          <a:p>
            <a:pPr lvl="2"/>
            <a:r>
              <a:rPr lang="en-GB" dirty="0"/>
              <a:t>Huge number of identities to consider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ea typeface="+mj-ea"/>
                <a:cs typeface="+mj-cs"/>
              </a:rPr>
              <a:t>ZX-Calculus solves this problem</a:t>
            </a:r>
          </a:p>
          <a:p>
            <a:pPr lvl="2"/>
            <a:r>
              <a:rPr lang="en-GB" dirty="0"/>
              <a:t>It has a massively reduced set of simplification rules</a:t>
            </a:r>
          </a:p>
          <a:p>
            <a:pPr lvl="2"/>
            <a:r>
              <a:rPr lang="en-GB" dirty="0"/>
              <a:t>Finding the optimal path is still hard, but it’s manageable</a:t>
            </a:r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1983791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1E03A00F-5A34-475F-BA84-E2EBED434790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008B5212-AD15-4DA8-AB6C-182350FFA4EA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CFAC8027-78A3-4001-93FE-AE371D2D92B1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94C99F27-547F-408F-8FEB-51CB360826DB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62E0DEB-27C1-4887-9BB6-4AC5FC555B7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4175650-7EAE-421A-870A-005CB3789E30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2111_Praesentationsvorlage_16-9</Template>
  <TotalTime>0</TotalTime>
  <Words>2550</Words>
  <Application>Microsoft Office PowerPoint</Application>
  <PresentationFormat>On-screen Show (16:9)</PresentationFormat>
  <Paragraphs>428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Arial</vt:lpstr>
      <vt:lpstr>Calibri</vt:lpstr>
      <vt:lpstr>Cambria Math</vt:lpstr>
      <vt:lpstr>Courier New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ZX-Calculus</vt:lpstr>
      <vt:lpstr>What is ZX-Calculus?</vt:lpstr>
      <vt:lpstr>Applications</vt:lpstr>
      <vt:lpstr>Quantum Circuit optimization</vt:lpstr>
      <vt:lpstr>Classical optimization</vt:lpstr>
      <vt:lpstr>Classical optimization</vt:lpstr>
      <vt:lpstr>Classical optimization</vt:lpstr>
      <vt:lpstr>Classical optimization</vt:lpstr>
      <vt:lpstr>Classical optimization</vt:lpstr>
      <vt:lpstr>T-Count Optimization</vt:lpstr>
      <vt:lpstr>Quantum Circuit Compilation</vt:lpstr>
      <vt:lpstr>Mathematical Background: Category Theory</vt:lpstr>
      <vt:lpstr>Extension: Monoidal Category</vt:lpstr>
      <vt:lpstr>Special morphisms in Monoidal Categories</vt:lpstr>
      <vt:lpstr>Extension: Symmetric Monoidal Category</vt:lpstr>
      <vt:lpstr>Extension: Compact Monoidal Category</vt:lpstr>
      <vt:lpstr>Example Network</vt:lpstr>
      <vt:lpstr>ZX-Notation</vt:lpstr>
      <vt:lpstr>Spiders</vt:lpstr>
      <vt:lpstr>Spiders as linear maps</vt:lpstr>
      <vt:lpstr>Spiders for Basis States</vt:lpstr>
      <vt:lpstr>Spiders for Pauli Matrices</vt:lpstr>
      <vt:lpstr>Spider for Identity Matrix</vt:lpstr>
      <vt:lpstr>Spider for Bell State</vt:lpstr>
      <vt:lpstr>Combining Spiders</vt:lpstr>
      <vt:lpstr>Calculating a Graph</vt:lpstr>
      <vt:lpstr>Example: CNOT</vt:lpstr>
      <vt:lpstr>Example: CNOT Parallel Sections</vt:lpstr>
      <vt:lpstr>Example: CNOT Sequential Sections</vt:lpstr>
      <vt:lpstr>Where to draw the Regions?</vt:lpstr>
      <vt:lpstr>Simplification Rules</vt:lpstr>
      <vt:lpstr>Spider Fusion</vt:lpstr>
      <vt:lpstr>Hopf Rule</vt:lpstr>
      <vt:lpstr>Basis-State Copy Rules</vt:lpstr>
      <vt:lpstr>Bi-Algebra Rule</vt:lpstr>
      <vt:lpstr>π-Commutation</vt:lpstr>
      <vt:lpstr>Color Change Rule</vt:lpstr>
      <vt:lpstr>Hadamard Gate</vt:lpstr>
      <vt:lpstr>Hadamard Gate Cancelation</vt:lpstr>
      <vt:lpstr>Example CNOT Application: Control = |0⟩</vt:lpstr>
      <vt:lpstr>Example CNOT Application: Control = |1⟩</vt:lpstr>
      <vt:lpstr>Simplification: Three CNOTs</vt:lpstr>
      <vt:lpstr>Simplification: Three CNOTs</vt:lpstr>
      <vt:lpstr>Simplification: Three CNOTs</vt:lpstr>
      <vt:lpstr>Simplification: Three CNOTs</vt:lpstr>
      <vt:lpstr>Simplification: Three CNOTs</vt:lpstr>
      <vt:lpstr>Simplification: Three CNOTs</vt:lpstr>
      <vt:lpstr>Simplification: Three CNOTs</vt:lpstr>
      <vt:lpstr>Simplification: Three CNOTs</vt:lpstr>
      <vt:lpstr>Translating Circuits</vt:lpstr>
      <vt:lpstr>From Quantum Circuits to ZX-Diagrams</vt:lpstr>
      <vt:lpstr>Example Circuit Simplification GHZ-State</vt:lpstr>
      <vt:lpstr>Quantum Teleportation</vt:lpstr>
      <vt:lpstr>Quantum Teleportation</vt:lpstr>
      <vt:lpstr>Completeness</vt:lpstr>
      <vt:lpstr>External Image Sources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Lerchner</dc:creator>
  <cp:lastModifiedBy>Manuel Lerchner</cp:lastModifiedBy>
  <cp:revision>196</cp:revision>
  <cp:lastPrinted>2015-07-30T14:04:45Z</cp:lastPrinted>
  <dcterms:created xsi:type="dcterms:W3CDTF">2023-06-06T23:01:34Z</dcterms:created>
  <dcterms:modified xsi:type="dcterms:W3CDTF">2023-06-30T02:51:56Z</dcterms:modified>
</cp:coreProperties>
</file>